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57" r:id="rId3"/>
    <p:sldId id="387" r:id="rId5"/>
    <p:sldId id="285" r:id="rId6"/>
    <p:sldId id="260" r:id="rId7"/>
    <p:sldId id="267" r:id="rId8"/>
    <p:sldId id="406" r:id="rId9"/>
    <p:sldId id="271" r:id="rId10"/>
    <p:sldId id="283" r:id="rId11"/>
    <p:sldId id="448" r:id="rId12"/>
    <p:sldId id="445" r:id="rId13"/>
    <p:sldId id="446" r:id="rId14"/>
    <p:sldId id="447" r:id="rId15"/>
    <p:sldId id="266" r:id="rId16"/>
    <p:sldId id="282" r:id="rId17"/>
    <p:sldId id="262" r:id="rId18"/>
    <p:sldId id="263" r:id="rId19"/>
    <p:sldId id="281" r:id="rId20"/>
    <p:sldId id="477" r:id="rId21"/>
    <p:sldId id="463" r:id="rId22"/>
    <p:sldId id="469" r:id="rId23"/>
    <p:sldId id="331" r:id="rId24"/>
    <p:sldId id="439" r:id="rId25"/>
    <p:sldId id="442" r:id="rId26"/>
    <p:sldId id="440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ckFriday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9393CD"/>
    <a:srgbClr val="8B58B1"/>
    <a:srgbClr val="E63AC1"/>
    <a:srgbClr val="C55A11"/>
    <a:srgbClr val="0D3242"/>
    <a:srgbClr val="0E313D"/>
    <a:srgbClr val="EAD4A5"/>
    <a:srgbClr val="0C2F3F"/>
    <a:srgbClr val="3E8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24" autoAdjust="0"/>
  </p:normalViewPr>
  <p:slideViewPr>
    <p:cSldViewPr snapToGrid="0" showGuides="1">
      <p:cViewPr varScale="1">
        <p:scale>
          <a:sx n="136" d="100"/>
          <a:sy n="136" d="100"/>
        </p:scale>
        <p:origin x="330" y="132"/>
      </p:cViewPr>
      <p:guideLst>
        <p:guide orient="horz" pos="2526"/>
        <p:guide pos="412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88D58-9FDD-4C58-9FC4-4667448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各位评委老师大家好，我们是</a:t>
            </a:r>
            <a:r>
              <a:rPr lang="en-US" altLang="zh-CN" dirty="0"/>
              <a:t>A02</a:t>
            </a:r>
            <a:r>
              <a:rPr lang="zh-CN" altLang="en-US" dirty="0"/>
              <a:t>的</a:t>
            </a:r>
            <a:r>
              <a:rPr lang="en-US" altLang="zh-CN" dirty="0"/>
              <a:t>Have Hands</a:t>
            </a:r>
            <a:r>
              <a:rPr lang="zh-CN" altLang="en-US" dirty="0">
                <a:ea typeface="宋体" panose="02010600030101010101" pitchFamily="2" charset="-122"/>
              </a:rPr>
              <a:t>团队，我们的作品是</a:t>
            </a:r>
            <a:r>
              <a:rPr lang="en-US" altLang="zh-CN" dirty="0">
                <a:ea typeface="宋体" panose="02010600030101010101" pitchFamily="2" charset="-122"/>
              </a:rPr>
              <a:t>Mating Photo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本作品提出了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前景分割模型，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该模型结合了，显著性，门控注意力机制，</a:t>
            </a:r>
            <a:r>
              <a:rPr lang="en-US" altLang="zh-CN" dirty="0" err="1">
                <a:ea typeface="宋体" panose="02010600030101010101" pitchFamily="2" charset="-122"/>
              </a:rPr>
              <a:t>iOULoss</a:t>
            </a:r>
            <a:r>
              <a:rPr lang="zh-CN" altLang="en-US" dirty="0">
                <a:ea typeface="宋体" panose="02010600030101010101" pitchFamily="2" charset="-122"/>
              </a:rPr>
              <a:t>和边缘</a:t>
            </a:r>
            <a:r>
              <a:rPr lang="en-US" altLang="zh-CN" dirty="0">
                <a:ea typeface="宋体" panose="02010600030101010101" pitchFamily="2" charset="-122"/>
              </a:rPr>
              <a:t>loss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较好地实现了图像前景分割，接下来由我来讲解本作品。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我们的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模块与残差网络的残差块类似，不过在残差块的基础上我们嵌入了特征融合，该模块使得在卷积过程中能够提取更多的上下文信息。除此之外，我们还在</a:t>
            </a:r>
            <a:r>
              <a:rPr lang="en-US" altLang="zh-CN" dirty="0">
                <a:ea typeface="宋体" panose="02010600030101010101" pitchFamily="2" charset="-122"/>
              </a:rPr>
              <a:t>GRSUL</a:t>
            </a:r>
            <a:r>
              <a:rPr lang="zh-CN" altLang="en-US" dirty="0">
                <a:ea typeface="宋体" panose="02010600030101010101" pitchFamily="2" charset="-122"/>
              </a:rPr>
              <a:t>中引入了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注意力机制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GCT</a:t>
            </a:r>
            <a:r>
              <a:rPr lang="zh-CN" altLang="en-US" dirty="0">
                <a:ea typeface="宋体" panose="02010600030101010101" pitchFamily="2" charset="-122"/>
              </a:rPr>
              <a:t>模块辅助特征提取，他主要由全局上下文嵌入，通道规范化，门控自适应三个部分构成，经过多次实验，我们把</a:t>
            </a:r>
            <a:r>
              <a:rPr lang="en-US" altLang="zh-CN" dirty="0">
                <a:ea typeface="宋体" panose="02010600030101010101" pitchFamily="2" charset="-122"/>
              </a:rPr>
              <a:t>GCT</a:t>
            </a:r>
            <a:r>
              <a:rPr lang="zh-CN" altLang="en-US" dirty="0">
                <a:ea typeface="宋体" panose="02010600030101010101" pitchFamily="2" charset="-122"/>
              </a:rPr>
              <a:t>模块放在每个卷积层之前以达到最优的特征提取效果，该模块的使用使得在图像提取过程中更加注意主体部分，这也是我们的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能够在多主体，透明主体，小物体主体的图像上有较好分割效果的原因。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最后我们还优化了损失函数的使用，采用全局</a:t>
            </a:r>
            <a:r>
              <a:rPr lang="en-US" altLang="zh-CN"/>
              <a:t>Loss</a:t>
            </a:r>
            <a:r>
              <a:rPr lang="zh-CN" altLang="en-US">
                <a:ea typeface="宋体" panose="02010600030101010101" pitchFamily="2" charset="-122"/>
              </a:rPr>
              <a:t>，边缘</a:t>
            </a:r>
            <a:r>
              <a:rPr lang="en-US" altLang="zh-CN">
                <a:ea typeface="宋体" panose="02010600030101010101" pitchFamily="2" charset="-122"/>
              </a:rPr>
              <a:t>Loss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IOULoss</a:t>
            </a:r>
            <a:r>
              <a:rPr lang="zh-CN" altLang="en-US">
                <a:ea typeface="宋体" panose="02010600030101010101" pitchFamily="2" charset="-122"/>
              </a:rPr>
              <a:t>的多损失优化方式，对边缘和主体上都进行了有针对性的训练。这也是</a:t>
            </a:r>
            <a:r>
              <a:rPr lang="en-US" altLang="zh-CN">
                <a:ea typeface="宋体" panose="02010600030101010101" pitchFamily="2" charset="-122"/>
              </a:rPr>
              <a:t>U2GENET</a:t>
            </a:r>
            <a:r>
              <a:rPr lang="zh-CN" altLang="en-US">
                <a:ea typeface="宋体" panose="02010600030101010101" pitchFamily="2" charset="-122"/>
              </a:rPr>
              <a:t>能够在发丝，遮挡主体，颜色接近背景色，镂空主体都能有较好分割结果的原因。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对于本作品，我们采用</a:t>
            </a:r>
            <a:r>
              <a:rPr lang="en-US" altLang="zh-CN" dirty="0" err="1"/>
              <a:t>Openvino</a:t>
            </a:r>
            <a:r>
              <a:rPr lang="zh-CN" altLang="en-US" dirty="0">
                <a:ea typeface="宋体" panose="02010600030101010101" pitchFamily="2" charset="-122"/>
              </a:rPr>
              <a:t>推理框架，将训练好的模型转化成</a:t>
            </a:r>
            <a:r>
              <a:rPr lang="en-US" altLang="zh-CN" dirty="0" err="1">
                <a:ea typeface="宋体" panose="02010600030101010101" pitchFamily="2" charset="-122"/>
              </a:rPr>
              <a:t>c++</a:t>
            </a:r>
            <a:r>
              <a:rPr lang="zh-CN" altLang="en-US" dirty="0">
                <a:ea typeface="宋体" panose="02010600030101010101" pitchFamily="2" charset="-122"/>
              </a:rPr>
              <a:t>可用的</a:t>
            </a:r>
            <a:r>
              <a:rPr lang="en-US" altLang="zh-CN" dirty="0" err="1">
                <a:ea typeface="宋体" panose="02010600030101010101" pitchFamily="2" charset="-122"/>
              </a:rPr>
              <a:t>ie</a:t>
            </a:r>
            <a:r>
              <a:rPr lang="zh-CN" altLang="en-US" dirty="0">
                <a:ea typeface="宋体" panose="02010600030101010101" pitchFamily="2" charset="-122"/>
              </a:rPr>
              <a:t>模型，使用</a:t>
            </a:r>
            <a:r>
              <a:rPr lang="en-US" altLang="zh-CN" dirty="0">
                <a:ea typeface="宋体" panose="02010600030101010101" pitchFamily="2" charset="-122"/>
              </a:rPr>
              <a:t>C++</a:t>
            </a:r>
            <a:r>
              <a:rPr lang="zh-CN" altLang="en-US" dirty="0">
                <a:ea typeface="宋体" panose="02010600030101010101" pitchFamily="2" charset="-122"/>
              </a:rPr>
              <a:t>编写推理代码，生成动态链接库，最后在</a:t>
            </a:r>
            <a:r>
              <a:rPr lang="en-US" altLang="zh-CN" dirty="0" err="1">
                <a:ea typeface="宋体" panose="02010600030101010101" pitchFamily="2" charset="-122"/>
              </a:rPr>
              <a:t>pyqt</a:t>
            </a:r>
            <a:r>
              <a:rPr lang="zh-CN" altLang="en-US" dirty="0">
                <a:ea typeface="宋体" panose="02010600030101010101" pitchFamily="2" charset="-122"/>
              </a:rPr>
              <a:t>编写的界面中引入动态链接库，完成图像推理。接下来，我来介绍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的优点与展望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我们的模型属于轻量型模型，模型大小仅为</a:t>
            </a:r>
            <a:r>
              <a:rPr lang="en-US" altLang="zh-CN"/>
              <a:t>7MB</a:t>
            </a:r>
            <a:r>
              <a:rPr lang="zh-CN" altLang="en-US"/>
              <a:t>，单张图片的推理时间约为</a:t>
            </a:r>
            <a:r>
              <a:rPr lang="en-US" altLang="zh-CN"/>
              <a:t>1s</a:t>
            </a:r>
            <a:endParaRPr lang="en-US" altLang="zh-CN"/>
          </a:p>
          <a:p>
            <a:r>
              <a:rPr lang="zh-CN" altLang="en-US">
                <a:ea typeface="宋体" panose="02010600030101010101" pitchFamily="2" charset="-122"/>
              </a:rPr>
              <a:t>引入了</a:t>
            </a:r>
            <a:r>
              <a:rPr lang="en-US" altLang="zh-CN">
                <a:ea typeface="宋体" panose="02010600030101010101" pitchFamily="2" charset="-122"/>
              </a:rPr>
              <a:t>GCT</a:t>
            </a:r>
            <a:r>
              <a:rPr lang="zh-CN" altLang="en-US">
                <a:ea typeface="宋体" panose="02010600030101010101" pitchFamily="2" charset="-122"/>
              </a:rPr>
              <a:t>门控注意力机制，分割结果能包含更多的显著主体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使用边缘</a:t>
            </a:r>
            <a:r>
              <a:rPr lang="en-US" altLang="zh-CN">
                <a:ea typeface="宋体" panose="02010600030101010101" pitchFamily="2" charset="-122"/>
              </a:rPr>
              <a:t>loss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iouloss</a:t>
            </a:r>
            <a:r>
              <a:rPr lang="zh-CN" altLang="en-US">
                <a:ea typeface="宋体" panose="02010600030101010101" pitchFamily="2" charset="-122"/>
              </a:rPr>
              <a:t>有针对性地对图像边缘进行优化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采用了</a:t>
            </a:r>
            <a:r>
              <a:rPr lang="en-US" altLang="zh-CN">
                <a:ea typeface="宋体" panose="02010600030101010101" pitchFamily="2" charset="-122"/>
              </a:rPr>
              <a:t>Openvino</a:t>
            </a:r>
            <a:r>
              <a:rPr lang="zh-CN" altLang="en-US">
                <a:ea typeface="宋体" panose="02010600030101010101" pitchFamily="2" charset="-122"/>
              </a:rPr>
              <a:t>推理框架，并实现了软件打包，可以在任意一台</a:t>
            </a:r>
            <a:r>
              <a:rPr lang="en-US" altLang="zh-CN">
                <a:ea typeface="宋体" panose="02010600030101010101" pitchFamily="2" charset="-122"/>
              </a:rPr>
              <a:t>windows</a:t>
            </a:r>
            <a:r>
              <a:rPr lang="zh-CN" altLang="en-US">
                <a:ea typeface="宋体" panose="02010600030101010101" pitchFamily="2" charset="-122"/>
              </a:rPr>
              <a:t>设备上运行。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对于本作品中还有一些值得改进的地方，</a:t>
            </a:r>
            <a:endParaRPr lang="zh-CN" altLang="en-US" dirty="0"/>
          </a:p>
          <a:p>
            <a:r>
              <a:rPr lang="zh-CN" altLang="en-US" dirty="0"/>
              <a:t>首先是，推理框架可以进行更换，以便更好地适应不同的设备，如</a:t>
            </a:r>
            <a:r>
              <a:rPr lang="en-US" altLang="zh-CN" dirty="0"/>
              <a:t>AMD</a:t>
            </a:r>
            <a:r>
              <a:rPr lang="zh-CN" altLang="en-US" dirty="0">
                <a:ea typeface="宋体" panose="02010600030101010101" pitchFamily="2" charset="-122"/>
              </a:rPr>
              <a:t>的设备。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接着是，对于颜色完全融入背景，以至人眼都无法分辨的主体，本算法可能无法有较好的表现，希望在后面的研究中能够找到相应的解决方案。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U2GE-NET</a:t>
            </a:r>
            <a:r>
              <a:rPr lang="zh-CN" altLang="en-US" dirty="0"/>
              <a:t>为轻量级模型，大小仅为</a:t>
            </a:r>
            <a:r>
              <a:rPr lang="en-US" altLang="zh-CN" dirty="0"/>
              <a:t>7MB</a:t>
            </a:r>
            <a:r>
              <a:rPr lang="zh-CN" altLang="en-US" dirty="0"/>
              <a:t>，单张图片的处理时间不到</a:t>
            </a:r>
            <a:r>
              <a:rPr lang="en-US" altLang="zh-CN" dirty="0"/>
              <a:t>1s</a:t>
            </a:r>
            <a:r>
              <a:rPr lang="zh-CN" altLang="en-US" dirty="0"/>
              <a:t>，经过我们的计算</a:t>
            </a:r>
            <a:r>
              <a:rPr lang="en-US" altLang="zh-CN" dirty="0"/>
              <a:t>MIOU</a:t>
            </a:r>
            <a:r>
              <a:rPr lang="zh-CN" altLang="en-US" dirty="0"/>
              <a:t>为</a:t>
            </a:r>
            <a:r>
              <a:rPr lang="en-US" altLang="zh-CN" dirty="0"/>
              <a:t>0.794</a:t>
            </a:r>
            <a:r>
              <a:rPr lang="zh-CN" altLang="en-US" dirty="0"/>
              <a:t>，我们还改进网络，引入了注意力机制，也修改了训练策略，添加</a:t>
            </a:r>
            <a:r>
              <a:rPr lang="en-US" altLang="zh-CN" dirty="0" err="1"/>
              <a:t>i</a:t>
            </a:r>
            <a:r>
              <a:rPr lang="zh-CN" altLang="en-US" dirty="0"/>
              <a:t>边缘</a:t>
            </a:r>
            <a:r>
              <a:rPr lang="en-US" altLang="zh-CN" dirty="0"/>
              <a:t>Loss</a:t>
            </a:r>
            <a:r>
              <a:rPr lang="zh-CN" altLang="en-US" dirty="0"/>
              <a:t>和</a:t>
            </a:r>
            <a:r>
              <a:rPr lang="en-US" altLang="zh-CN" dirty="0" err="1"/>
              <a:t>iouloss</a:t>
            </a:r>
            <a:r>
              <a:rPr lang="zh-CN" altLang="en-US" dirty="0"/>
              <a:t>进行优化。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这是我们的团队成员和成员分工。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接下来我们从这四个方面介绍我们的作品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U2GENET</a:t>
            </a:r>
            <a:r>
              <a:rPr lang="zh-CN" altLang="en-US" dirty="0"/>
              <a:t>对大部分主体都有较好的分割结果，不论是</a:t>
            </a:r>
            <a:endParaRPr lang="zh-CN" altLang="en-US" dirty="0"/>
          </a:p>
          <a:p>
            <a:r>
              <a:rPr lang="zh-CN" altLang="en-US" dirty="0"/>
              <a:t>单对象主体，</a:t>
            </a:r>
            <a:endParaRPr lang="zh-CN" altLang="en-US" dirty="0"/>
          </a:p>
          <a:p>
            <a:r>
              <a:rPr lang="zh-CN" altLang="en-US" dirty="0"/>
              <a:t>多对象主体，</a:t>
            </a:r>
            <a:endParaRPr lang="zh-CN" altLang="en-US" dirty="0"/>
          </a:p>
          <a:p>
            <a:r>
              <a:rPr lang="zh-CN" altLang="en-US" dirty="0"/>
              <a:t>发丝与类发丝，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主题部分镂空</a:t>
            </a:r>
            <a:r>
              <a:rPr lang="zh-CN" altLang="en-US" dirty="0"/>
              <a:t>，</a:t>
            </a:r>
            <a:endParaRPr lang="zh-CN" altLang="en-US" dirty="0"/>
          </a:p>
          <a:p>
            <a:r>
              <a:rPr lang="zh-CN" altLang="en-US" dirty="0"/>
              <a:t>主题部分被遮挡，</a:t>
            </a:r>
            <a:endParaRPr lang="zh-CN" altLang="en-US" dirty="0"/>
          </a:p>
          <a:p>
            <a:r>
              <a:rPr lang="zh-CN" altLang="en-US" dirty="0"/>
              <a:t>主体颜色接近背景色，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小物体主题，</a:t>
            </a:r>
            <a:endParaRPr lang="zh-CN" altLang="en-US"/>
          </a:p>
          <a:p>
            <a:r>
              <a:rPr lang="zh-CN" altLang="en-US"/>
              <a:t>还是半透明主体</a:t>
            </a:r>
            <a:endParaRPr lang="zh-CN" altLang="en-US"/>
          </a:p>
          <a:p>
            <a:r>
              <a:rPr lang="zh-CN" altLang="en-US"/>
              <a:t>我们的分割算法都有较好的分割结果。</a:t>
            </a:r>
            <a:endParaRPr lang="zh-CN" altLang="en-US"/>
          </a:p>
          <a:p>
            <a:r>
              <a:rPr lang="zh-CN" altLang="en-US"/>
              <a:t>此外，我们的算法对于</a:t>
            </a:r>
            <a:r>
              <a:rPr lang="en-US" altLang="zh-CN"/>
              <a:t>4K</a:t>
            </a:r>
            <a:r>
              <a:rPr lang="zh-CN" altLang="en-US">
                <a:ea typeface="宋体" panose="02010600030101010101" pitchFamily="2" charset="-122"/>
              </a:rPr>
              <a:t>以上的图像也有较快的处理时间。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这是我们整个软件的执行过程。接下来是技术路线和实现方案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在本作品中提出</a:t>
            </a:r>
            <a:r>
              <a:rPr lang="en-US" altLang="zh-CN" dirty="0"/>
              <a:t>U2GE-NET</a:t>
            </a:r>
            <a:r>
              <a:rPr lang="zh-CN" altLang="en-US" dirty="0">
                <a:ea typeface="宋体" panose="02010600030101010101" pitchFamily="2" charset="-122"/>
              </a:rPr>
              <a:t>模型，他沿用了</a:t>
            </a:r>
            <a:r>
              <a:rPr lang="en-US" altLang="zh-CN" dirty="0">
                <a:ea typeface="宋体" panose="02010600030101010101" pitchFamily="2" charset="-122"/>
              </a:rPr>
              <a:t>U2net</a:t>
            </a:r>
            <a:r>
              <a:rPr lang="zh-CN" altLang="en-US" dirty="0">
                <a:ea typeface="宋体" panose="02010600030101010101" pitchFamily="2" charset="-122"/>
              </a:rPr>
              <a:t>的设计模式，是一个两层嵌套的</a:t>
            </a:r>
            <a:r>
              <a:rPr lang="en-US" altLang="zh-CN" dirty="0">
                <a:ea typeface="宋体" panose="02010600030101010101" pitchFamily="2" charset="-122"/>
              </a:rPr>
              <a:t>U</a:t>
            </a:r>
            <a:r>
              <a:rPr lang="zh-CN" altLang="en-US" dirty="0">
                <a:ea typeface="宋体" panose="02010600030101010101" pitchFamily="2" charset="-122"/>
              </a:rPr>
              <a:t>型结构，共</a:t>
            </a:r>
            <a:r>
              <a:rPr lang="en-US" altLang="zh-CN" dirty="0">
                <a:ea typeface="宋体" panose="02010600030101010101" pitchFamily="2" charset="-122"/>
              </a:rPr>
              <a:t>11</a:t>
            </a:r>
            <a:r>
              <a:rPr lang="zh-CN" altLang="en-US" dirty="0">
                <a:ea typeface="宋体" panose="02010600030101010101" pitchFamily="2" charset="-122"/>
              </a:rPr>
              <a:t>个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模块。我们的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模块的具体内容如右边的结构所示，前</a:t>
            </a:r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en-US" dirty="0">
                <a:ea typeface="宋体" panose="02010600030101010101" pitchFamily="2" charset="-122"/>
              </a:rPr>
              <a:t>个作为编码器</a:t>
            </a:r>
            <a:r>
              <a:rPr lang="en-US" altLang="zh-CN" dirty="0">
                <a:ea typeface="宋体" panose="02010600030101010101" pitchFamily="2" charset="-122"/>
              </a:rPr>
              <a:t>(Encoder)</a:t>
            </a:r>
            <a:r>
              <a:rPr lang="zh-CN" altLang="en-US" dirty="0">
                <a:ea typeface="宋体" panose="02010600030101010101" pitchFamily="2" charset="-122"/>
              </a:rPr>
              <a:t>提取图像的特征信息，后</a:t>
            </a:r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个作为解码器</a:t>
            </a:r>
            <a:r>
              <a:rPr lang="en-US" altLang="zh-CN" dirty="0">
                <a:ea typeface="宋体" panose="02010600030101010101" pitchFamily="2" charset="-122"/>
              </a:rPr>
              <a:t>(Decoder)</a:t>
            </a:r>
            <a:r>
              <a:rPr lang="zh-CN" altLang="en-US" dirty="0">
                <a:ea typeface="宋体" panose="02010600030101010101" pitchFamily="2" charset="-122"/>
              </a:rPr>
              <a:t>融合编码器提取的信息，并生成对应尺度的掩码（</a:t>
            </a:r>
            <a:r>
              <a:rPr lang="en-US" altLang="zh-CN" dirty="0">
                <a:ea typeface="宋体" panose="02010600030101010101" pitchFamily="2" charset="-122"/>
              </a:rPr>
              <a:t>mask</a:t>
            </a:r>
            <a:r>
              <a:rPr lang="zh-CN" altLang="en-US" dirty="0">
                <a:ea typeface="宋体" panose="02010600030101010101" pitchFamily="2" charset="-122"/>
              </a:rPr>
              <a:t>），最终将</a:t>
            </a:r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en-US" dirty="0">
                <a:ea typeface="宋体" panose="02010600030101010101" pitchFamily="2" charset="-122"/>
              </a:rPr>
              <a:t>个掩码</a:t>
            </a:r>
            <a:r>
              <a:rPr lang="en-US" altLang="zh-CN" dirty="0">
                <a:ea typeface="宋体" panose="02010600030101010101" pitchFamily="2" charset="-122"/>
              </a:rPr>
              <a:t>(mask)</a:t>
            </a:r>
            <a:r>
              <a:rPr lang="zh-CN" altLang="en-US" dirty="0">
                <a:ea typeface="宋体" panose="02010600030101010101" pitchFamily="2" charset="-122"/>
              </a:rPr>
              <a:t>拼接，采用</a:t>
            </a:r>
            <a:r>
              <a:rPr lang="en-US" altLang="zh-CN" dirty="0">
                <a:ea typeface="宋体" panose="02010600030101010101" pitchFamily="2" charset="-122"/>
              </a:rPr>
              <a:t>1x1</a:t>
            </a:r>
            <a:r>
              <a:rPr lang="zh-CN" altLang="en-US" dirty="0">
                <a:ea typeface="宋体" panose="02010600030101010101" pitchFamily="2" charset="-122"/>
              </a:rPr>
              <a:t>卷积输出最终的掩码</a:t>
            </a:r>
            <a:r>
              <a:rPr lang="en-US" altLang="zh-CN" dirty="0">
                <a:ea typeface="宋体" panose="02010600030101010101" pitchFamily="2" charset="-122"/>
              </a:rPr>
              <a:t>(mask)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5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8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5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4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6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7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1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39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9.png"/><Relationship Id="rId1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tags" Target="../tags/tag17.xml"/><Relationship Id="rId3" Type="http://schemas.openxmlformats.org/officeDocument/2006/relationships/image" Target="../media/image37.png"/><Relationship Id="rId2" Type="http://schemas.openxmlformats.org/officeDocument/2006/relationships/tags" Target="../tags/tag16.xml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image" Target="../media/image52.png"/><Relationship Id="rId7" Type="http://schemas.openxmlformats.org/officeDocument/2006/relationships/image" Target="../media/image51.jpeg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3" Type="http://schemas.openxmlformats.org/officeDocument/2006/relationships/notesSlide" Target="../notesSlides/notesSlide20.xml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0" Type="http://schemas.openxmlformats.org/officeDocument/2006/relationships/notesSlide" Target="../notesSlides/notesSlide21.xml"/><Relationship Id="rId2" Type="http://schemas.openxmlformats.org/officeDocument/2006/relationships/image" Target="../media/image57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jpe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jpe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Relationship Id="rId3" Type="http://schemas.openxmlformats.org/officeDocument/2006/relationships/image" Target="../media/image75.jpeg"/><Relationship Id="rId20" Type="http://schemas.openxmlformats.org/officeDocument/2006/relationships/notesSlide" Target="../notesSlides/notesSlide22.xml"/><Relationship Id="rId2" Type="http://schemas.openxmlformats.org/officeDocument/2006/relationships/image" Target="../media/image19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90.png"/><Relationship Id="rId17" Type="http://schemas.openxmlformats.org/officeDocument/2006/relationships/image" Target="../media/image89.png"/><Relationship Id="rId16" Type="http://schemas.openxmlformats.org/officeDocument/2006/relationships/image" Target="../media/image88.png"/><Relationship Id="rId15" Type="http://schemas.openxmlformats.org/officeDocument/2006/relationships/image" Target="../media/image87.png"/><Relationship Id="rId14" Type="http://schemas.openxmlformats.org/officeDocument/2006/relationships/image" Target="../media/image86.jpeg"/><Relationship Id="rId13" Type="http://schemas.openxmlformats.org/officeDocument/2006/relationships/image" Target="../media/image85.jpeg"/><Relationship Id="rId12" Type="http://schemas.openxmlformats.org/officeDocument/2006/relationships/image" Target="../media/image84.png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74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0" Type="http://schemas.openxmlformats.org/officeDocument/2006/relationships/notesSlide" Target="../notesSlides/notesSlide23.xml"/><Relationship Id="rId2" Type="http://schemas.openxmlformats.org/officeDocument/2006/relationships/image" Target="../media/image92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108.png"/><Relationship Id="rId17" Type="http://schemas.openxmlformats.org/officeDocument/2006/relationships/image" Target="../media/image107.jpeg"/><Relationship Id="rId16" Type="http://schemas.openxmlformats.org/officeDocument/2006/relationships/image" Target="../media/image106.png"/><Relationship Id="rId15" Type="http://schemas.openxmlformats.org/officeDocument/2006/relationships/image" Target="../media/image105.png"/><Relationship Id="rId14" Type="http://schemas.openxmlformats.org/officeDocument/2006/relationships/image" Target="../media/image104.png"/><Relationship Id="rId13" Type="http://schemas.openxmlformats.org/officeDocument/2006/relationships/image" Target="../media/image103.png"/><Relationship Id="rId12" Type="http://schemas.openxmlformats.org/officeDocument/2006/relationships/image" Target="../media/image102.png"/><Relationship Id="rId11" Type="http://schemas.openxmlformats.org/officeDocument/2006/relationships/image" Target="../media/image101.png"/><Relationship Id="rId10" Type="http://schemas.openxmlformats.org/officeDocument/2006/relationships/image" Target="../media/image100.jpeg"/><Relationship Id="rId1" Type="http://schemas.openxmlformats.org/officeDocument/2006/relationships/image" Target="../media/image91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jpeg"/><Relationship Id="rId8" Type="http://schemas.openxmlformats.org/officeDocument/2006/relationships/image" Target="../media/image116.png"/><Relationship Id="rId7" Type="http://schemas.openxmlformats.org/officeDocument/2006/relationships/image" Target="../media/image115.png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7" Type="http://schemas.openxmlformats.org/officeDocument/2006/relationships/notesSlide" Target="../notesSlides/notesSlide24.xml"/><Relationship Id="rId16" Type="http://schemas.openxmlformats.org/officeDocument/2006/relationships/slideLayout" Target="../slideLayouts/slideLayout11.xml"/><Relationship Id="rId15" Type="http://schemas.openxmlformats.org/officeDocument/2006/relationships/image" Target="../media/image123.jpeg"/><Relationship Id="rId14" Type="http://schemas.openxmlformats.org/officeDocument/2006/relationships/image" Target="../media/image122.png"/><Relationship Id="rId13" Type="http://schemas.openxmlformats.org/officeDocument/2006/relationships/image" Target="../media/image121.png"/><Relationship Id="rId12" Type="http://schemas.openxmlformats.org/officeDocument/2006/relationships/image" Target="../media/image120.jpeg"/><Relationship Id="rId11" Type="http://schemas.openxmlformats.org/officeDocument/2006/relationships/image" Target="../media/image119.png"/><Relationship Id="rId10" Type="http://schemas.openxmlformats.org/officeDocument/2006/relationships/image" Target="../media/image118.png"/><Relationship Id="rId1" Type="http://schemas.openxmlformats.org/officeDocument/2006/relationships/image" Target="../media/image109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png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9.jpe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tags" Target="../tags/tag15.xml"/><Relationship Id="rId5" Type="http://schemas.openxmlformats.org/officeDocument/2006/relationships/image" Target="../media/image37.png"/><Relationship Id="rId4" Type="http://schemas.openxmlformats.org/officeDocument/2006/relationships/tags" Target="../tags/tag14.xml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1.jpe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2439369" y="4035018"/>
            <a:ext cx="3780957" cy="11798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团队：</a:t>
            </a:r>
            <a:r>
              <a:rPr lang="en-US" altLang="zh-CN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Have Hands</a:t>
            </a:r>
            <a:endParaRPr lang="en-US" altLang="zh-CN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队员：卢林军 崔子航 蔡响 李校青</a:t>
            </a:r>
            <a:endParaRPr lang="en-US" altLang="zh-CN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指导老师：雷晓春老师 陈俊彦老师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43688" y="3297555"/>
            <a:ext cx="7373149" cy="4001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【A02】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基于非特定类别的图像前景主体分割算法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万兴科技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】</a:t>
            </a:r>
            <a:endParaRPr lang="zh-CN" altLang="en-US" sz="20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26971" y="3044698"/>
            <a:ext cx="3167652" cy="172780"/>
            <a:chOff x="2726971" y="3520948"/>
            <a:chExt cx="3167652" cy="172780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97180" y="2030569"/>
            <a:ext cx="73731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Matting Photo</a:t>
            </a:r>
            <a:endParaRPr kumimoji="0" lang="zh-CN" altLang="en-US" sz="5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50800" dir="2700000" algn="tl" rotWithShape="0">
                  <a:prstClr val="black">
                    <a:alpha val="65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586471" y="292774"/>
            <a:ext cx="6498642" cy="678571"/>
            <a:chOff x="7153219" y="1631434"/>
            <a:chExt cx="6498642" cy="678571"/>
          </a:xfrm>
        </p:grpSpPr>
        <p:sp>
          <p:nvSpPr>
            <p:cNvPr id="27" name="文本框 26"/>
            <p:cNvSpPr txBox="1"/>
            <p:nvPr/>
          </p:nvSpPr>
          <p:spPr>
            <a:xfrm>
              <a:off x="7153219" y="1631434"/>
              <a:ext cx="6498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一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：设计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GRSU-L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基本计算模块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 Residual U-blocks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334067" y="1708835"/>
            <a:ext cx="9356750" cy="4345442"/>
            <a:chOff x="418092" y="145097"/>
            <a:chExt cx="11532261" cy="6099995"/>
          </a:xfrm>
        </p:grpSpPr>
        <p:grpSp>
          <p:nvGrpSpPr>
            <p:cNvPr id="83" name="组合 82"/>
            <p:cNvGrpSpPr/>
            <p:nvPr/>
          </p:nvGrpSpPr>
          <p:grpSpPr>
            <a:xfrm>
              <a:off x="418092" y="145097"/>
              <a:ext cx="11532261" cy="6099995"/>
              <a:chOff x="410535" y="522947"/>
              <a:chExt cx="11532263" cy="61000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2440749" y="522947"/>
                <a:ext cx="6695697" cy="5137037"/>
                <a:chOff x="1904200" y="379364"/>
                <a:chExt cx="6695693" cy="5137046"/>
              </a:xfrm>
            </p:grpSpPr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0884" y="380219"/>
                  <a:ext cx="1324579" cy="882503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  <p:sp>
              <p:nvSpPr>
                <p:cNvPr id="96" name="立方体 95"/>
                <p:cNvSpPr/>
                <p:nvPr/>
              </p:nvSpPr>
              <p:spPr>
                <a:xfrm>
                  <a:off x="4037033" y="4995490"/>
                  <a:ext cx="2217785" cy="520920"/>
                </a:xfrm>
                <a:prstGeom prst="cube">
                  <a:avLst>
                    <a:gd name="adj" fmla="val 63407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,3x3,d=2,M</a:t>
                  </a:r>
                  <a:endParaRPr lang="zh-CN" altLang="en-US" sz="1050" b="1" baseline="-1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箭头: 直角上 96"/>
                <p:cNvSpPr/>
                <p:nvPr/>
              </p:nvSpPr>
              <p:spPr>
                <a:xfrm>
                  <a:off x="6362744" y="4586465"/>
                  <a:ext cx="1264708" cy="695257"/>
                </a:xfrm>
                <a:prstGeom prst="bentUpArrow">
                  <a:avLst>
                    <a:gd name="adj1" fmla="val 13095"/>
                    <a:gd name="adj2" fmla="val 13705"/>
                    <a:gd name="adj3" fmla="val 18578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箭头: 直角上 97"/>
                <p:cNvSpPr/>
                <p:nvPr/>
              </p:nvSpPr>
              <p:spPr>
                <a:xfrm rot="5400000">
                  <a:off x="3015461" y="4533365"/>
                  <a:ext cx="620453" cy="1206843"/>
                </a:xfrm>
                <a:prstGeom prst="bentUpArrow">
                  <a:avLst>
                    <a:gd name="adj1" fmla="val 10180"/>
                    <a:gd name="adj2" fmla="val 1370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6645782" y="1931329"/>
                  <a:ext cx="1954111" cy="2597163"/>
                  <a:chOff x="7461942" y="1856175"/>
                  <a:chExt cx="1765857" cy="2687425"/>
                </a:xfrm>
              </p:grpSpPr>
              <p:sp>
                <p:nvSpPr>
                  <p:cNvPr id="120" name="立方体 119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1" name="立方体 120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2" name="立方体 121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3" name="立方体 122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4" name="立方体 123"/>
                  <p:cNvSpPr/>
                  <p:nvPr/>
                </p:nvSpPr>
                <p:spPr>
                  <a:xfrm>
                    <a:off x="7461943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5" name="立方体 124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6" name="立方体 125"/>
                  <p:cNvSpPr/>
                  <p:nvPr/>
                </p:nvSpPr>
                <p:spPr>
                  <a:xfrm>
                    <a:off x="7461942" y="1856175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393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Addition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1904200" y="2156624"/>
                  <a:ext cx="1954113" cy="2597162"/>
                  <a:chOff x="7461941" y="1856176"/>
                  <a:chExt cx="1765858" cy="2687424"/>
                </a:xfrm>
              </p:grpSpPr>
              <p:sp>
                <p:nvSpPr>
                  <p:cNvPr id="113" name="立方体 112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4" name="立方体 113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5" name="立方体 114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6" name="立方体 115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7" name="立方体 116"/>
                  <p:cNvSpPr/>
                  <p:nvPr/>
                </p:nvSpPr>
                <p:spPr>
                  <a:xfrm>
                    <a:off x="7461944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8" name="立方体 117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100" b="1" baseline="-10000" dirty="0">
                        <a:solidFill>
                          <a:schemeClr val="bg1"/>
                        </a:solidFill>
                      </a:rPr>
                      <a:t>out 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,3x3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M</a:t>
                    </a:r>
                    <a:endParaRPr lang="zh-CN" altLang="en-US" sz="11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9" name="立方体 118"/>
                  <p:cNvSpPr/>
                  <p:nvPr/>
                </p:nvSpPr>
                <p:spPr>
                  <a:xfrm>
                    <a:off x="7461941" y="1856176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in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1" name="箭头: 右 100"/>
                <p:cNvSpPr/>
                <p:nvPr/>
              </p:nvSpPr>
              <p:spPr>
                <a:xfrm>
                  <a:off x="3678068" y="4295457"/>
                  <a:ext cx="2957345" cy="189623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箭头: 右 101"/>
                <p:cNvSpPr/>
                <p:nvPr/>
              </p:nvSpPr>
              <p:spPr>
                <a:xfrm>
                  <a:off x="3678068" y="3979286"/>
                  <a:ext cx="2964552" cy="189623"/>
                </a:xfrm>
                <a:prstGeom prst="rightArrow">
                  <a:avLst>
                    <a:gd name="adj1" fmla="val 50000"/>
                    <a:gd name="adj2" fmla="val 6594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箭头: 右 102"/>
                <p:cNvSpPr/>
                <p:nvPr/>
              </p:nvSpPr>
              <p:spPr>
                <a:xfrm>
                  <a:off x="3667254" y="3635448"/>
                  <a:ext cx="2957345" cy="21183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箭头: 右 103"/>
                <p:cNvSpPr/>
                <p:nvPr/>
              </p:nvSpPr>
              <p:spPr>
                <a:xfrm>
                  <a:off x="3667256" y="3303287"/>
                  <a:ext cx="2957345" cy="209041"/>
                </a:xfrm>
                <a:prstGeom prst="rightArrow">
                  <a:avLst>
                    <a:gd name="adj1" fmla="val 42770"/>
                    <a:gd name="adj2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箭头: 右 104"/>
                <p:cNvSpPr/>
                <p:nvPr/>
              </p:nvSpPr>
              <p:spPr>
                <a:xfrm>
                  <a:off x="3674463" y="2955175"/>
                  <a:ext cx="2957345" cy="236972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箭头: 右 105"/>
                <p:cNvSpPr/>
                <p:nvPr/>
              </p:nvSpPr>
              <p:spPr>
                <a:xfrm>
                  <a:off x="3681671" y="2636802"/>
                  <a:ext cx="2957345" cy="22967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箭头: 右 106"/>
                <p:cNvSpPr/>
                <p:nvPr/>
              </p:nvSpPr>
              <p:spPr>
                <a:xfrm>
                  <a:off x="3667254" y="2335490"/>
                  <a:ext cx="2957345" cy="20399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箭头: 右 107"/>
                <p:cNvSpPr/>
                <p:nvPr/>
              </p:nvSpPr>
              <p:spPr>
                <a:xfrm rot="5400000">
                  <a:off x="2399665" y="1893113"/>
                  <a:ext cx="781754" cy="23322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文本框 108"/>
                <p:cNvSpPr txBox="1"/>
                <p:nvPr/>
              </p:nvSpPr>
              <p:spPr>
                <a:xfrm>
                  <a:off x="2468195" y="1262139"/>
                  <a:ext cx="909223" cy="35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in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箭头: 下 109"/>
                <p:cNvSpPr/>
                <p:nvPr/>
              </p:nvSpPr>
              <p:spPr>
                <a:xfrm rot="10800000">
                  <a:off x="7452349" y="1521242"/>
                  <a:ext cx="231662" cy="669438"/>
                </a:xfrm>
                <a:prstGeom prst="down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11" name="图片 1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7829" y="379364"/>
                  <a:ext cx="1324800" cy="882649"/>
                </a:xfrm>
                <a:prstGeom prst="rect">
                  <a:avLst/>
                </a:prstGeom>
                <a:scene3d>
                  <a:camera prst="orthographicFront">
                    <a:rot lat="1350000" lon="18954000" rev="20376000"/>
                  </a:camera>
                  <a:lightRig rig="threePt" dir="t"/>
                </a:scene3d>
              </p:spPr>
            </p:pic>
            <p:sp>
              <p:nvSpPr>
                <p:cNvPr id="112" name="文本框 111"/>
                <p:cNvSpPr txBox="1"/>
                <p:nvPr/>
              </p:nvSpPr>
              <p:spPr>
                <a:xfrm>
                  <a:off x="7174844" y="1213474"/>
                  <a:ext cx="1272797" cy="356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out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9" name="立方体 88"/>
              <p:cNvSpPr/>
              <p:nvPr/>
            </p:nvSpPr>
            <p:spPr>
              <a:xfrm>
                <a:off x="410535" y="6313740"/>
                <a:ext cx="350587" cy="204039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747391" y="6167637"/>
                <a:ext cx="2468060" cy="43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3700072" y="6176568"/>
                <a:ext cx="4251527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Downsample+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8126239" y="6190902"/>
                <a:ext cx="3816559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3387702" y="6316977"/>
                <a:ext cx="350587" cy="204039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立方体 4"/>
              <p:cNvSpPr/>
              <p:nvPr/>
            </p:nvSpPr>
            <p:spPr>
              <a:xfrm>
                <a:off x="7729489" y="6313740"/>
                <a:ext cx="350587" cy="204039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4" name="直接箭头连接符 83"/>
            <p:cNvCxnSpPr/>
            <p:nvPr/>
          </p:nvCxnSpPr>
          <p:spPr>
            <a:xfrm>
              <a:off x="2082252" y="2697627"/>
              <a:ext cx="23479" cy="2446873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 w="88900">
              <a:solidFill>
                <a:schemeClr val="bg2">
                  <a:lumMod val="9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733318" y="2661059"/>
              <a:ext cx="619506" cy="326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1076930" y="3744541"/>
              <a:ext cx="856210" cy="38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L = 7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2211070" y="5372100"/>
            <a:ext cx="2493010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箭头: 直角上 97"/>
          <p:cNvSpPr/>
          <p:nvPr/>
        </p:nvSpPr>
        <p:spPr>
          <a:xfrm>
            <a:off x="7264400" y="3267075"/>
            <a:ext cx="363855" cy="61658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50280" y="3673475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 pitchFamily="34" charset="0"/>
                <a:sym typeface="+mn-ea"/>
              </a:rPr>
              <a:t>÷</a:t>
            </a:r>
            <a:endParaRPr lang="zh-CN" altLang="en-US"/>
          </a:p>
        </p:txBody>
      </p:sp>
      <p:sp>
        <p:nvSpPr>
          <p:cNvPr id="32" name="箭头: 右 100"/>
          <p:cNvSpPr/>
          <p:nvPr/>
        </p:nvSpPr>
        <p:spPr>
          <a:xfrm>
            <a:off x="3578225" y="3037205"/>
            <a:ext cx="440690" cy="9588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1" y="302189"/>
            <a:ext cx="6298777" cy="669156"/>
            <a:chOff x="7192009" y="1640849"/>
            <a:chExt cx="6298777" cy="669156"/>
          </a:xfrm>
        </p:grpSpPr>
        <p:sp>
          <p:nvSpPr>
            <p:cNvPr id="27" name="文本框 26"/>
            <p:cNvSpPr txBox="1"/>
            <p:nvPr/>
          </p:nvSpPr>
          <p:spPr>
            <a:xfrm>
              <a:off x="7192009" y="1640849"/>
              <a:ext cx="62987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创新点二：引入门控通道注意力</a:t>
              </a:r>
              <a:r>
                <a:rPr lang="en-US" altLang="zh-CN" sz="2800" dirty="0">
                  <a:solidFill>
                    <a:prstClr val="white"/>
                  </a:solidFill>
                  <a:cs typeface="+mn-ea"/>
                  <a:sym typeface="+mn-lt"/>
                </a:rPr>
                <a:t>(GCT)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Gated Channel Transformation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6" name="矩形 11"/>
          <p:cNvSpPr>
            <a:spLocks noChangeArrowheads="1"/>
          </p:cNvSpPr>
          <p:nvPr/>
        </p:nvSpPr>
        <p:spPr bwMode="auto">
          <a:xfrm>
            <a:off x="7264400" y="5976620"/>
            <a:ext cx="4791075" cy="379095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我们把它放在每个Conv层之前以达到最优的效果。</a:t>
            </a: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spcBef>
                <a:spcPts val="1000"/>
              </a:spcBef>
            </a:pP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197485" y="2835275"/>
            <a:ext cx="2039620" cy="420370"/>
          </a:xfrm>
          <a:prstGeom prst="cube">
            <a:avLst>
              <a:gd name="adj" fmla="val 6340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X </a:t>
            </a:r>
            <a:r>
              <a:rPr lang="en-US" altLang="zh-CN" sz="1050" b="1" dirty="0">
                <a:solidFill>
                  <a:schemeClr val="bg1"/>
                </a:solidFill>
              </a:rPr>
              <a:t>: C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H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W</a:t>
            </a:r>
            <a:endParaRPr lang="en-US" altLang="zh-CN" sz="1050" b="1" baseline="-100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504492" y="2861189"/>
            <a:ext cx="1885628" cy="489706"/>
            <a:chOff x="3871" y="6246"/>
            <a:chExt cx="2969" cy="771"/>
          </a:xfrm>
        </p:grpSpPr>
        <p:sp>
          <p:nvSpPr>
            <p:cNvPr id="6" name="立方体 5"/>
            <p:cNvSpPr/>
            <p:nvPr/>
          </p:nvSpPr>
          <p:spPr>
            <a:xfrm>
              <a:off x="3871" y="6246"/>
              <a:ext cx="2485" cy="696"/>
            </a:xfrm>
            <a:prstGeom prst="cube">
              <a:avLst>
                <a:gd name="adj" fmla="val 63407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baseline="-100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98" y="6591"/>
              <a:ext cx="2742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Xc: C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H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W</a:t>
              </a:r>
              <a:endParaRPr lang="zh-CN" altLang="en-US" b="1" baseline="-100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794000" y="2926715"/>
            <a:ext cx="7842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 |x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||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2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箭头: 右 100"/>
          <p:cNvSpPr/>
          <p:nvPr/>
        </p:nvSpPr>
        <p:spPr>
          <a:xfrm>
            <a:off x="5064125" y="3037205"/>
            <a:ext cx="3388995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3444875" y="2700020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×α</a:t>
            </a:r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89898" y="3538220"/>
            <a:ext cx="187896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全局上下文嵌入</a:t>
            </a:r>
            <a:endParaRPr lang="en-US" altLang="zh-CN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Global Context Embedding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15" name="箭头: 直角上 97"/>
          <p:cNvSpPr/>
          <p:nvPr/>
        </p:nvSpPr>
        <p:spPr>
          <a:xfrm rot="5400000">
            <a:off x="5420995" y="3217545"/>
            <a:ext cx="768985" cy="54673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箭头: 右 100"/>
          <p:cNvSpPr/>
          <p:nvPr/>
        </p:nvSpPr>
        <p:spPr>
          <a:xfrm>
            <a:off x="2157095" y="3022600"/>
            <a:ext cx="636905" cy="10604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1976755" y="2558415"/>
            <a:ext cx="948055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r>
              <a:rPr lang="en-US" altLang="zh-CN" sz="12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-norm</a:t>
            </a:r>
            <a:endParaRPr lang="en-US" altLang="zh-CN" sz="14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8382000" y="3267075"/>
            <a:ext cx="708025" cy="213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tanh</a:t>
            </a:r>
            <a:r>
              <a:rPr lang="zh-CN" altLang="en-US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函数</a:t>
            </a:r>
            <a:endParaRPr lang="zh-CN" altLang="en-US" sz="8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7745095" y="2743835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β</a:t>
            </a:r>
            <a:r>
              <a:rPr lang="en-US" altLang="zh-CN" sz="1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0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018915" y="2926715"/>
            <a:ext cx="11525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Sc</a:t>
            </a:r>
            <a:endParaRPr lang="zh-CN" altLang="en-US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05183" y="4467225"/>
            <a:ext cx="161480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通道规范化</a:t>
            </a:r>
            <a:endParaRPr lang="zh-CN" altLang="en-US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Channel Normalization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5128260" y="3478530"/>
            <a:ext cx="135509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×β</a:t>
            </a:r>
            <a:endParaRPr lang="zh-CN" altLang="en-US" sz="16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211695" y="3673475"/>
            <a:ext cx="772160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endParaRPr lang="en-US" altLang="zh-CN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637921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576695" y="320802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576695" y="3872230"/>
            <a:ext cx="438150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c-1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76695" y="343154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76695" y="4062095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00825" y="3702050"/>
            <a:ext cx="361950" cy="328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</a:rPr>
              <a:t>…</a:t>
            </a:r>
            <a:endParaRPr lang="en-US" altLang="zh-CN" b="1" baseline="-10000" dirty="0">
              <a:solidFill>
                <a:schemeClr val="bg1"/>
              </a:solidFill>
            </a:endParaRPr>
          </a:p>
        </p:txBody>
      </p:sp>
      <p:sp>
        <p:nvSpPr>
          <p:cNvPr id="49" name="左大括号 48"/>
          <p:cNvSpPr/>
          <p:nvPr/>
        </p:nvSpPr>
        <p:spPr>
          <a:xfrm rot="10800000">
            <a:off x="692404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449820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  <a:endParaRPr lang="zh-CN" altLang="en-US"/>
          </a:p>
        </p:txBody>
      </p:sp>
      <p:cxnSp>
        <p:nvCxnSpPr>
          <p:cNvPr id="57" name="曲线连接符 56"/>
          <p:cNvCxnSpPr/>
          <p:nvPr/>
        </p:nvCxnSpPr>
        <p:spPr>
          <a:xfrm rot="10800000" flipV="1">
            <a:off x="8453120" y="2865120"/>
            <a:ext cx="438150" cy="390525"/>
          </a:xfrm>
          <a:prstGeom prst="curvedConnector3">
            <a:avLst>
              <a:gd name="adj1" fmla="val 4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76"/>
          <p:cNvSpPr/>
          <p:nvPr/>
        </p:nvSpPr>
        <p:spPr>
          <a:xfrm>
            <a:off x="9385300" y="3081020"/>
            <a:ext cx="458470" cy="76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9" name="椭圆 58"/>
          <p:cNvSpPr/>
          <p:nvPr/>
        </p:nvSpPr>
        <p:spPr>
          <a:xfrm>
            <a:off x="9090025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9067800" y="2988310"/>
            <a:ext cx="557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+1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69" name="箭头: 右 100"/>
          <p:cNvSpPr/>
          <p:nvPr/>
        </p:nvSpPr>
        <p:spPr>
          <a:xfrm rot="5400000">
            <a:off x="9642475" y="2533650"/>
            <a:ext cx="692785" cy="9271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流程图: 过程 69"/>
          <p:cNvSpPr/>
          <p:nvPr/>
        </p:nvSpPr>
        <p:spPr>
          <a:xfrm flipV="1">
            <a:off x="1214120" y="2157095"/>
            <a:ext cx="8804275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过程 70"/>
          <p:cNvSpPr/>
          <p:nvPr/>
        </p:nvSpPr>
        <p:spPr>
          <a:xfrm rot="5400000" flipV="1">
            <a:off x="880110" y="2567305"/>
            <a:ext cx="744220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843135" y="297180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  <a:endParaRPr lang="zh-CN" altLang="en-US"/>
          </a:p>
        </p:txBody>
      </p:sp>
      <p:sp>
        <p:nvSpPr>
          <p:cNvPr id="73" name="箭头: 右 100"/>
          <p:cNvSpPr/>
          <p:nvPr/>
        </p:nvSpPr>
        <p:spPr>
          <a:xfrm>
            <a:off x="10138410" y="3081655"/>
            <a:ext cx="375920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9430" y="3600450"/>
            <a:ext cx="2513330" cy="43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门控自适应</a:t>
            </a:r>
            <a:endParaRPr lang="zh-CN" altLang="en-US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Gating Adaptation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146" name="矩形: 圆角 145"/>
          <p:cNvSpPr/>
          <p:nvPr/>
        </p:nvSpPr>
        <p:spPr>
          <a:xfrm>
            <a:off x="8282305" y="2733675"/>
            <a:ext cx="2124710" cy="1409065"/>
          </a:xfrm>
          <a:prstGeom prst="roundRect">
            <a:avLst/>
          </a:prstGeom>
          <a:noFill/>
          <a:ln>
            <a:solidFill>
              <a:srgbClr val="EBF9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BF9F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2416175" y="2475865"/>
            <a:ext cx="2950845" cy="1719580"/>
          </a:xfrm>
          <a:prstGeom prst="roundRect">
            <a:avLst/>
          </a:prstGeom>
          <a:noFill/>
          <a:ln>
            <a:solidFill>
              <a:srgbClr val="EEFDD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EFDD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: 圆角 135"/>
          <p:cNvSpPr/>
          <p:nvPr/>
        </p:nvSpPr>
        <p:spPr>
          <a:xfrm>
            <a:off x="5452110" y="3232785"/>
            <a:ext cx="2687320" cy="1740535"/>
          </a:xfrm>
          <a:prstGeom prst="roundRect">
            <a:avLst/>
          </a:prstGeom>
          <a:noFill/>
          <a:ln>
            <a:solidFill>
              <a:srgbClr val="FBE5D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61695" y="4897755"/>
            <a:ext cx="2583180" cy="1557655"/>
            <a:chOff x="4778902" y="2205744"/>
            <a:chExt cx="2639966" cy="2210374"/>
          </a:xfrm>
        </p:grpSpPr>
        <p:sp>
          <p:nvSpPr>
            <p:cNvPr id="10249" name="任意多边形 12"/>
            <p:cNvSpPr>
              <a:spLocks noChangeArrowheads="1"/>
            </p:cNvSpPr>
            <p:nvPr/>
          </p:nvSpPr>
          <p:spPr bwMode="auto">
            <a:xfrm>
              <a:off x="4778902" y="2205744"/>
              <a:ext cx="2639966" cy="2210374"/>
            </a:xfrm>
            <a:prstGeom prst="round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004626" y="2222011"/>
              <a:ext cx="2188369" cy="217491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        GCT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可以准确高效地对上下文信息建模，显著提高泛化能力，提高识别图像浅层的细节的能力。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0800" y="6533515"/>
            <a:ext cx="1285430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</a:rPr>
              <a:t>GCT</a:t>
            </a: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</a:rPr>
              <a:t>：</a:t>
            </a:r>
            <a:r>
              <a:rPr lang="zh-CN" sz="1100" dirty="0">
                <a:solidFill>
                  <a:schemeClr val="bg1">
                    <a:lumMod val="85000"/>
                  </a:schemeClr>
                </a:solidFill>
              </a:rPr>
              <a:t> Yang Z ,  Zhu L ,  Wu Y , et al. Gated Channel Transformation for Visual Recognition[C]// 2020 IEEE/CVF Conference on Computer Vision and Pattern Recognition (CVPR). IEEE, 2020.</a:t>
            </a:r>
            <a:endParaRPr lang="zh-CN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25261" y="302189"/>
            <a:ext cx="6125477" cy="669156"/>
            <a:chOff x="7192009" y="1640849"/>
            <a:chExt cx="6125477" cy="669156"/>
          </a:xfrm>
        </p:grpSpPr>
        <p:sp>
          <p:nvSpPr>
            <p:cNvPr id="9" name="文本框 8"/>
            <p:cNvSpPr txBox="1"/>
            <p:nvPr/>
          </p:nvSpPr>
          <p:spPr>
            <a:xfrm>
              <a:off x="7192009" y="1640849"/>
              <a:ext cx="6125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三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：使用边缘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Loss &amp; IoU Loss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Optimization scheme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1335" y="1506855"/>
            <a:ext cx="10604500" cy="4561205"/>
            <a:chOff x="1977" y="2655"/>
            <a:chExt cx="16700" cy="7183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" y="8326"/>
              <a:ext cx="1427" cy="953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sp>
          <p:nvSpPr>
            <p:cNvPr id="146" name="矩形: 圆角 145"/>
            <p:cNvSpPr/>
            <p:nvPr/>
          </p:nvSpPr>
          <p:spPr>
            <a:xfrm>
              <a:off x="3906" y="4377"/>
              <a:ext cx="6658" cy="3264"/>
            </a:xfrm>
            <a:prstGeom prst="roundRect">
              <a:avLst/>
            </a:prstGeom>
            <a:noFill/>
            <a:ln>
              <a:solidFill>
                <a:srgbClr val="EBF9F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F9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矩形: 圆角 135"/>
            <p:cNvSpPr/>
            <p:nvPr/>
          </p:nvSpPr>
          <p:spPr>
            <a:xfrm>
              <a:off x="4075" y="2655"/>
              <a:ext cx="6181" cy="1455"/>
            </a:xfrm>
            <a:prstGeom prst="roundRect">
              <a:avLst/>
            </a:prstGeom>
            <a:noFill/>
            <a:ln>
              <a:solidFill>
                <a:srgbClr val="EEFD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EFDD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1" name="图片 100" descr="CMSQJHWUQ~`T70159$DB18U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 l="2505" t="9695" r="3274" b="3453"/>
            <a:stretch>
              <a:fillRect/>
            </a:stretch>
          </p:blipFill>
          <p:spPr>
            <a:xfrm>
              <a:off x="5096" y="4486"/>
              <a:ext cx="1536" cy="1002"/>
            </a:xfrm>
            <a:prstGeom prst="rect">
              <a:avLst/>
            </a:prstGeom>
          </p:spPr>
        </p:pic>
        <p:pic>
          <p:nvPicPr>
            <p:cNvPr id="102" name="图片 101" descr="CMSQJHWUQ~`T70159$DB18U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rcRect l="2505" t="9695" r="3274" b="3453"/>
            <a:stretch>
              <a:fillRect/>
            </a:stretch>
          </p:blipFill>
          <p:spPr>
            <a:xfrm>
              <a:off x="5102" y="6321"/>
              <a:ext cx="1536" cy="1002"/>
            </a:xfrm>
            <a:prstGeom prst="rect">
              <a:avLst/>
            </a:prstGeom>
          </p:spPr>
        </p:pic>
        <p:sp>
          <p:nvSpPr>
            <p:cNvPr id="103" name="箭头: 右 102"/>
            <p:cNvSpPr/>
            <p:nvPr/>
          </p:nvSpPr>
          <p:spPr>
            <a:xfrm>
              <a:off x="3960" y="4910"/>
              <a:ext cx="1032" cy="192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" name="图片 103" descr="00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1" y="6308"/>
              <a:ext cx="1537" cy="1027"/>
            </a:xfrm>
            <a:prstGeom prst="rect">
              <a:avLst/>
            </a:prstGeom>
          </p:spPr>
        </p:pic>
        <p:sp>
          <p:nvSpPr>
            <p:cNvPr id="105" name="箭头: 右 52"/>
            <p:cNvSpPr/>
            <p:nvPr/>
          </p:nvSpPr>
          <p:spPr>
            <a:xfrm>
              <a:off x="3990" y="6761"/>
              <a:ext cx="1032" cy="168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右大括号 105"/>
            <p:cNvSpPr/>
            <p:nvPr/>
          </p:nvSpPr>
          <p:spPr>
            <a:xfrm>
              <a:off x="6952" y="4702"/>
              <a:ext cx="863" cy="2493"/>
            </a:xfrm>
            <a:prstGeom prst="rightBrace">
              <a:avLst>
                <a:gd name="adj1" fmla="val 8333"/>
                <a:gd name="adj2" fmla="val 496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3906" y="4558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  <a:endParaRPr lang="zh-CN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858" y="6373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  <a:endParaRPr lang="zh-CN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8136" y="5442"/>
              <a:ext cx="1963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9637" y="5614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箭头: 右 52"/>
            <p:cNvSpPr/>
            <p:nvPr/>
          </p:nvSpPr>
          <p:spPr>
            <a:xfrm>
              <a:off x="8194" y="5876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8024" y="2899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箭头: 右 52"/>
            <p:cNvSpPr/>
            <p:nvPr/>
          </p:nvSpPr>
          <p:spPr>
            <a:xfrm>
              <a:off x="308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箭头: 右 52"/>
            <p:cNvSpPr/>
            <p:nvPr/>
          </p:nvSpPr>
          <p:spPr>
            <a:xfrm>
              <a:off x="14669" y="5870"/>
              <a:ext cx="1146" cy="151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加号 122"/>
            <p:cNvSpPr/>
            <p:nvPr/>
          </p:nvSpPr>
          <p:spPr>
            <a:xfrm>
              <a:off x="10631" y="5793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1046" y="5610"/>
              <a:ext cx="18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" y="4486"/>
              <a:ext cx="1537" cy="1026"/>
            </a:xfrm>
            <a:prstGeom prst="rect">
              <a:avLst/>
            </a:prstGeom>
          </p:spPr>
        </p:pic>
        <p:grpSp>
          <p:nvGrpSpPr>
            <p:cNvPr id="127" name="组合 126"/>
            <p:cNvGrpSpPr/>
            <p:nvPr/>
          </p:nvGrpSpPr>
          <p:grpSpPr>
            <a:xfrm>
              <a:off x="13479" y="5883"/>
              <a:ext cx="244" cy="150"/>
              <a:chOff x="6861068" y="4822825"/>
              <a:chExt cx="372311" cy="188718"/>
            </a:xfrm>
            <a:solidFill>
              <a:srgbClr val="EAD4A5"/>
            </a:solidFill>
          </p:grpSpPr>
          <p:sp>
            <p:nvSpPr>
              <p:cNvPr id="128" name="矩形 127"/>
              <p:cNvSpPr/>
              <p:nvPr/>
            </p:nvSpPr>
            <p:spPr>
              <a:xfrm>
                <a:off x="6861068" y="482282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6861068" y="494950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0" name="文本框 129"/>
            <p:cNvSpPr txBox="1"/>
            <p:nvPr/>
          </p:nvSpPr>
          <p:spPr>
            <a:xfrm>
              <a:off x="13723" y="5658"/>
              <a:ext cx="97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650" y="5429"/>
              <a:ext cx="105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977" y="7251"/>
              <a:ext cx="209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5815" y="5612"/>
              <a:ext cx="28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ard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箭头: 右 52"/>
            <p:cNvSpPr/>
            <p:nvPr/>
          </p:nvSpPr>
          <p:spPr>
            <a:xfrm rot="5400000">
              <a:off x="2441" y="3786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532" y="2896"/>
              <a:ext cx="1963" cy="58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箭头: 右 52"/>
            <p:cNvSpPr/>
            <p:nvPr/>
          </p:nvSpPr>
          <p:spPr>
            <a:xfrm>
              <a:off x="649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394" y="344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全局</a:t>
              </a:r>
              <a:r>
                <a:rPr lang="en-US" altLang="zh-CN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  <a:endParaRPr lang="en-US" altLang="zh-CN" sz="1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" name="箭头: 右 52"/>
            <p:cNvSpPr/>
            <p:nvPr/>
          </p:nvSpPr>
          <p:spPr>
            <a:xfrm rot="5400000">
              <a:off x="10412" y="4256"/>
              <a:ext cx="2246" cy="126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箭头: 右 52"/>
            <p:cNvSpPr/>
            <p:nvPr/>
          </p:nvSpPr>
          <p:spPr>
            <a:xfrm rot="10800000">
              <a:off x="9372" y="3147"/>
              <a:ext cx="2183" cy="7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98" y="6445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边缘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7" name="箭头: 右 52"/>
            <p:cNvSpPr/>
            <p:nvPr/>
          </p:nvSpPr>
          <p:spPr>
            <a:xfrm rot="5400000">
              <a:off x="2441" y="8298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135"/>
            <p:cNvSpPr/>
            <p:nvPr/>
          </p:nvSpPr>
          <p:spPr>
            <a:xfrm>
              <a:off x="4216" y="8150"/>
              <a:ext cx="6181" cy="1688"/>
            </a:xfrm>
            <a:prstGeom prst="roundRect">
              <a:avLst/>
            </a:prstGeom>
            <a:noFill/>
            <a:ln>
              <a:solidFill>
                <a:srgbClr val="FBE5D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94" y="8689"/>
              <a:ext cx="18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箭头: 右 52"/>
            <p:cNvSpPr/>
            <p:nvPr/>
          </p:nvSpPr>
          <p:spPr>
            <a:xfrm>
              <a:off x="6499" y="889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箭头: 右 52"/>
            <p:cNvSpPr/>
            <p:nvPr/>
          </p:nvSpPr>
          <p:spPr>
            <a:xfrm rot="10800000">
              <a:off x="9482" y="8919"/>
              <a:ext cx="3514" cy="120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箭头: 右 52"/>
            <p:cNvSpPr/>
            <p:nvPr/>
          </p:nvSpPr>
          <p:spPr>
            <a:xfrm>
              <a:off x="3085" y="89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加号 63"/>
            <p:cNvSpPr/>
            <p:nvPr/>
          </p:nvSpPr>
          <p:spPr>
            <a:xfrm>
              <a:off x="12085" y="5790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2395" y="5640"/>
              <a:ext cx="10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IoU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5095" y="848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6575" y="911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IoU 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992" y="9445"/>
              <a:ext cx="922" cy="2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" y="8302"/>
              <a:ext cx="1463" cy="977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cxnSp>
          <p:nvCxnSpPr>
            <p:cNvPr id="74" name="直接箭头连接符 73"/>
            <p:cNvCxnSpPr/>
            <p:nvPr/>
          </p:nvCxnSpPr>
          <p:spPr>
            <a:xfrm>
              <a:off x="5095" y="883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5095" y="9117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箭头: 右 52"/>
            <p:cNvSpPr/>
            <p:nvPr/>
          </p:nvSpPr>
          <p:spPr>
            <a:xfrm rot="16200000">
              <a:off x="11478" y="7494"/>
              <a:ext cx="2896" cy="233"/>
            </a:xfrm>
            <a:prstGeom prst="rightArrow">
              <a:avLst>
                <a:gd name="adj1" fmla="val 62075"/>
                <a:gd name="adj2" fmla="val 5000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72170" y="4114165"/>
            <a:ext cx="2583180" cy="2465070"/>
            <a:chOff x="13342" y="6479"/>
            <a:chExt cx="4068" cy="3882"/>
          </a:xfrm>
        </p:grpSpPr>
        <p:grpSp>
          <p:nvGrpSpPr>
            <p:cNvPr id="11" name="组合 10"/>
            <p:cNvGrpSpPr/>
            <p:nvPr/>
          </p:nvGrpSpPr>
          <p:grpSpPr>
            <a:xfrm>
              <a:off x="13342" y="6479"/>
              <a:ext cx="4068" cy="3882"/>
              <a:chOff x="4778902" y="1439817"/>
              <a:chExt cx="2639966" cy="2210374"/>
            </a:xfrm>
          </p:grpSpPr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8902" y="1439817"/>
                <a:ext cx="2639966" cy="2210374"/>
              </a:xfrm>
              <a:prstGeom prst="round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004626" y="1589972"/>
                <a:ext cx="2188369" cy="860235"/>
              </a:xfrm>
              <a:prstGeom prst="round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边缘</a:t>
                </a:r>
                <a:r>
                  <a:rPr lang="en-US" altLang="zh-CN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Loss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：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使网络更加注重前景的整体细节，增强对边界的感知。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13708" y="8428"/>
              <a:ext cx="3372" cy="150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IoU Loss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zh-CN" altLang="en-US" sz="1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可以关注更多的前景信息，增强对主体的识别。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8804275" y="5319395"/>
            <a:ext cx="1838960" cy="13970"/>
          </a:xfrm>
          <a:prstGeom prst="line">
            <a:avLst/>
          </a:prstGeom>
          <a:ln w="1905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42" name="文本框 41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工程化介绍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Engineering Introduction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8174" y="2276074"/>
            <a:ext cx="11506109" cy="3315082"/>
            <a:chOff x="1063625" y="2468901"/>
            <a:chExt cx="10071100" cy="2443162"/>
          </a:xfrm>
        </p:grpSpPr>
        <p:grpSp>
          <p:nvGrpSpPr>
            <p:cNvPr id="2" name="组合 1"/>
            <p:cNvGrpSpPr/>
            <p:nvPr/>
          </p:nvGrpSpPr>
          <p:grpSpPr>
            <a:xfrm>
              <a:off x="1063625" y="2468901"/>
              <a:ext cx="3006725" cy="2443162"/>
              <a:chOff x="1063625" y="2017713"/>
              <a:chExt cx="3006725" cy="2443162"/>
            </a:xfrm>
          </p:grpSpPr>
          <p:sp>
            <p:nvSpPr>
              <p:cNvPr id="10245" name="任意多边形 8"/>
              <p:cNvSpPr>
                <a:spLocks noChangeArrowheads="1"/>
              </p:cNvSpPr>
              <p:nvPr/>
            </p:nvSpPr>
            <p:spPr bwMode="auto">
              <a:xfrm>
                <a:off x="1063625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8" name="任意多边形 11"/>
              <p:cNvSpPr>
                <a:spLocks noChangeArrowheads="1"/>
              </p:cNvSpPr>
              <p:nvPr/>
            </p:nvSpPr>
            <p:spPr bwMode="auto">
              <a:xfrm>
                <a:off x="12430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51" name="直接连接符 14"/>
              <p:cNvSpPr>
                <a:spLocks noChangeShapeType="1"/>
              </p:cNvSpPr>
              <p:nvPr/>
            </p:nvSpPr>
            <p:spPr bwMode="auto">
              <a:xfrm>
                <a:off x="1714500" y="2944813"/>
                <a:ext cx="1820863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0" name="组合 40"/>
              <p:cNvGrpSpPr/>
              <p:nvPr/>
            </p:nvGrpSpPr>
            <p:grpSpPr bwMode="auto">
              <a:xfrm>
                <a:off x="2455863" y="2282825"/>
                <a:ext cx="338137" cy="361950"/>
                <a:chOff x="0" y="0"/>
                <a:chExt cx="466184" cy="501686"/>
              </a:xfrm>
              <a:solidFill>
                <a:schemeClr val="bg1"/>
              </a:solidFill>
            </p:grpSpPr>
            <p:sp>
              <p:nvSpPr>
                <p:cNvPr id="11291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16 w 23"/>
                    <a:gd name="T1" fmla="*/ 0 h 21"/>
                    <a:gd name="T2" fmla="*/ 16 w 23"/>
                    <a:gd name="T3" fmla="*/ 4 h 21"/>
                    <a:gd name="T4" fmla="*/ 19 w 23"/>
                    <a:gd name="T5" fmla="*/ 11 h 21"/>
                    <a:gd name="T6" fmla="*/ 10 w 23"/>
                    <a:gd name="T7" fmla="*/ 17 h 21"/>
                    <a:gd name="T8" fmla="*/ 4 w 23"/>
                    <a:gd name="T9" fmla="*/ 9 h 21"/>
                    <a:gd name="T10" fmla="*/ 6 w 23"/>
                    <a:gd name="T11" fmla="*/ 5 h 21"/>
                    <a:gd name="T12" fmla="*/ 6 w 23"/>
                    <a:gd name="T13" fmla="*/ 0 h 21"/>
                    <a:gd name="T14" fmla="*/ 0 w 23"/>
                    <a:gd name="T15" fmla="*/ 10 h 21"/>
                    <a:gd name="T16" fmla="*/ 11 w 23"/>
                    <a:gd name="T17" fmla="*/ 21 h 21"/>
                    <a:gd name="T18" fmla="*/ 23 w 23"/>
                    <a:gd name="T19" fmla="*/ 10 h 21"/>
                    <a:gd name="T20" fmla="*/ 16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2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3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24 w 118"/>
                    <a:gd name="T1" fmla="*/ 19 h 118"/>
                    <a:gd name="T2" fmla="*/ 19 w 118"/>
                    <a:gd name="T3" fmla="*/ 94 h 118"/>
                    <a:gd name="T4" fmla="*/ 94 w 118"/>
                    <a:gd name="T5" fmla="*/ 99 h 118"/>
                    <a:gd name="T6" fmla="*/ 99 w 118"/>
                    <a:gd name="T7" fmla="*/ 24 h 118"/>
                    <a:gd name="T8" fmla="*/ 24 w 118"/>
                    <a:gd name="T9" fmla="*/ 19 h 118"/>
                    <a:gd name="T10" fmla="*/ 64 w 118"/>
                    <a:gd name="T11" fmla="*/ 84 h 118"/>
                    <a:gd name="T12" fmla="*/ 64 w 118"/>
                    <a:gd name="T13" fmla="*/ 93 h 118"/>
                    <a:gd name="T14" fmla="*/ 56 w 118"/>
                    <a:gd name="T15" fmla="*/ 93 h 118"/>
                    <a:gd name="T16" fmla="*/ 56 w 118"/>
                    <a:gd name="T17" fmla="*/ 85 h 118"/>
                    <a:gd name="T18" fmla="*/ 41 w 118"/>
                    <a:gd name="T19" fmla="*/ 81 h 118"/>
                    <a:gd name="T20" fmla="*/ 43 w 118"/>
                    <a:gd name="T21" fmla="*/ 71 h 118"/>
                    <a:gd name="T22" fmla="*/ 58 w 118"/>
                    <a:gd name="T23" fmla="*/ 75 h 118"/>
                    <a:gd name="T24" fmla="*/ 66 w 118"/>
                    <a:gd name="T25" fmla="*/ 70 h 118"/>
                    <a:gd name="T26" fmla="*/ 57 w 118"/>
                    <a:gd name="T27" fmla="*/ 62 h 118"/>
                    <a:gd name="T28" fmla="*/ 41 w 118"/>
                    <a:gd name="T29" fmla="*/ 46 h 118"/>
                    <a:gd name="T30" fmla="*/ 56 w 118"/>
                    <a:gd name="T31" fmla="*/ 31 h 118"/>
                    <a:gd name="T32" fmla="*/ 56 w 118"/>
                    <a:gd name="T33" fmla="*/ 23 h 118"/>
                    <a:gd name="T34" fmla="*/ 64 w 118"/>
                    <a:gd name="T35" fmla="*/ 23 h 118"/>
                    <a:gd name="T36" fmla="*/ 64 w 118"/>
                    <a:gd name="T37" fmla="*/ 30 h 118"/>
                    <a:gd name="T38" fmla="*/ 77 w 118"/>
                    <a:gd name="T39" fmla="*/ 33 h 118"/>
                    <a:gd name="T40" fmla="*/ 74 w 118"/>
                    <a:gd name="T41" fmla="*/ 43 h 118"/>
                    <a:gd name="T42" fmla="*/ 62 w 118"/>
                    <a:gd name="T43" fmla="*/ 40 h 118"/>
                    <a:gd name="T44" fmla="*/ 55 w 118"/>
                    <a:gd name="T45" fmla="*/ 45 h 118"/>
                    <a:gd name="T46" fmla="*/ 65 w 118"/>
                    <a:gd name="T47" fmla="*/ 52 h 118"/>
                    <a:gd name="T48" fmla="*/ 79 w 118"/>
                    <a:gd name="T49" fmla="*/ 69 h 118"/>
                    <a:gd name="T50" fmla="*/ 64 w 118"/>
                    <a:gd name="T51" fmla="*/ 84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4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138 w 153"/>
                    <a:gd name="T1" fmla="*/ 177 h 227"/>
                    <a:gd name="T2" fmla="*/ 16 w 153"/>
                    <a:gd name="T3" fmla="*/ 177 h 227"/>
                    <a:gd name="T4" fmla="*/ 16 w 153"/>
                    <a:gd name="T5" fmla="*/ 16 h 227"/>
                    <a:gd name="T6" fmla="*/ 138 w 153"/>
                    <a:gd name="T7" fmla="*/ 16 h 227"/>
                    <a:gd name="T8" fmla="*/ 138 w 153"/>
                    <a:gd name="T9" fmla="*/ 103 h 227"/>
                    <a:gd name="T10" fmla="*/ 139 w 153"/>
                    <a:gd name="T11" fmla="*/ 102 h 227"/>
                    <a:gd name="T12" fmla="*/ 153 w 153"/>
                    <a:gd name="T13" fmla="*/ 94 h 227"/>
                    <a:gd name="T14" fmla="*/ 153 w 153"/>
                    <a:gd name="T15" fmla="*/ 13 h 227"/>
                    <a:gd name="T16" fmla="*/ 141 w 153"/>
                    <a:gd name="T17" fmla="*/ 0 h 227"/>
                    <a:gd name="T18" fmla="*/ 12 w 153"/>
                    <a:gd name="T19" fmla="*/ 0 h 227"/>
                    <a:gd name="T20" fmla="*/ 0 w 153"/>
                    <a:gd name="T21" fmla="*/ 13 h 227"/>
                    <a:gd name="T22" fmla="*/ 0 w 153"/>
                    <a:gd name="T23" fmla="*/ 215 h 227"/>
                    <a:gd name="T24" fmla="*/ 12 w 153"/>
                    <a:gd name="T25" fmla="*/ 227 h 227"/>
                    <a:gd name="T26" fmla="*/ 141 w 153"/>
                    <a:gd name="T27" fmla="*/ 227 h 227"/>
                    <a:gd name="T28" fmla="*/ 153 w 153"/>
                    <a:gd name="T29" fmla="*/ 215 h 227"/>
                    <a:gd name="T30" fmla="*/ 153 w 153"/>
                    <a:gd name="T31" fmla="*/ 176 h 227"/>
                    <a:gd name="T32" fmla="*/ 138 w 153"/>
                    <a:gd name="T33" fmla="*/ 166 h 227"/>
                    <a:gd name="T34" fmla="*/ 138 w 153"/>
                    <a:gd name="T35" fmla="*/ 177 h 227"/>
                    <a:gd name="T36" fmla="*/ 75 w 153"/>
                    <a:gd name="T37" fmla="*/ 221 h 227"/>
                    <a:gd name="T38" fmla="*/ 56 w 153"/>
                    <a:gd name="T39" fmla="*/ 201 h 227"/>
                    <a:gd name="T40" fmla="*/ 75 w 153"/>
                    <a:gd name="T41" fmla="*/ 182 h 227"/>
                    <a:gd name="T42" fmla="*/ 95 w 153"/>
                    <a:gd name="T43" fmla="*/ 201 h 227"/>
                    <a:gd name="T44" fmla="*/ 75 w 153"/>
                    <a:gd name="T45" fmla="*/ 221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5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72 w 86"/>
                    <a:gd name="T1" fmla="*/ 17 h 86"/>
                    <a:gd name="T2" fmla="*/ 18 w 86"/>
                    <a:gd name="T3" fmla="*/ 14 h 86"/>
                    <a:gd name="T4" fmla="*/ 14 w 86"/>
                    <a:gd name="T5" fmla="*/ 68 h 86"/>
                    <a:gd name="T6" fmla="*/ 69 w 86"/>
                    <a:gd name="T7" fmla="*/ 72 h 86"/>
                    <a:gd name="T8" fmla="*/ 72 w 86"/>
                    <a:gd name="T9" fmla="*/ 17 h 86"/>
                    <a:gd name="T10" fmla="*/ 46 w 86"/>
                    <a:gd name="T11" fmla="*/ 63 h 86"/>
                    <a:gd name="T12" fmla="*/ 46 w 86"/>
                    <a:gd name="T13" fmla="*/ 70 h 86"/>
                    <a:gd name="T14" fmla="*/ 40 w 86"/>
                    <a:gd name="T15" fmla="*/ 70 h 86"/>
                    <a:gd name="T16" fmla="*/ 40 w 86"/>
                    <a:gd name="T17" fmla="*/ 64 h 86"/>
                    <a:gd name="T18" fmla="*/ 28 w 86"/>
                    <a:gd name="T19" fmla="*/ 61 h 86"/>
                    <a:gd name="T20" fmla="*/ 30 w 86"/>
                    <a:gd name="T21" fmla="*/ 53 h 86"/>
                    <a:gd name="T22" fmla="*/ 41 w 86"/>
                    <a:gd name="T23" fmla="*/ 56 h 86"/>
                    <a:gd name="T24" fmla="*/ 48 w 86"/>
                    <a:gd name="T25" fmla="*/ 52 h 86"/>
                    <a:gd name="T26" fmla="*/ 41 w 86"/>
                    <a:gd name="T27" fmla="*/ 46 h 86"/>
                    <a:gd name="T28" fmla="*/ 29 w 86"/>
                    <a:gd name="T29" fmla="*/ 34 h 86"/>
                    <a:gd name="T30" fmla="*/ 40 w 86"/>
                    <a:gd name="T31" fmla="*/ 22 h 86"/>
                    <a:gd name="T32" fmla="*/ 40 w 86"/>
                    <a:gd name="T33" fmla="*/ 15 h 86"/>
                    <a:gd name="T34" fmla="*/ 47 w 86"/>
                    <a:gd name="T35" fmla="*/ 15 h 86"/>
                    <a:gd name="T36" fmla="*/ 47 w 86"/>
                    <a:gd name="T37" fmla="*/ 21 h 86"/>
                    <a:gd name="T38" fmla="*/ 56 w 86"/>
                    <a:gd name="T39" fmla="*/ 23 h 86"/>
                    <a:gd name="T40" fmla="*/ 54 w 86"/>
                    <a:gd name="T41" fmla="*/ 31 h 86"/>
                    <a:gd name="T42" fmla="*/ 45 w 86"/>
                    <a:gd name="T43" fmla="*/ 29 h 86"/>
                    <a:gd name="T44" fmla="*/ 39 w 86"/>
                    <a:gd name="T45" fmla="*/ 32 h 86"/>
                    <a:gd name="T46" fmla="*/ 47 w 86"/>
                    <a:gd name="T47" fmla="*/ 38 h 86"/>
                    <a:gd name="T48" fmla="*/ 58 w 86"/>
                    <a:gd name="T49" fmla="*/ 51 h 86"/>
                    <a:gd name="T50" fmla="*/ 46 w 86"/>
                    <a:gd name="T51" fmla="*/ 63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8" name="矩形 47"/>
              <p:cNvSpPr/>
              <p:nvPr/>
            </p:nvSpPr>
            <p:spPr>
              <a:xfrm>
                <a:off x="1517858" y="3136535"/>
                <a:ext cx="2115891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Openvino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模型转化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595813" y="2468901"/>
              <a:ext cx="3006725" cy="2443162"/>
              <a:chOff x="4595813" y="2017713"/>
              <a:chExt cx="3006725" cy="2443162"/>
            </a:xfrm>
          </p:grpSpPr>
          <p:sp>
            <p:nvSpPr>
              <p:cNvPr id="10246" name="任意多边形 9"/>
              <p:cNvSpPr>
                <a:spLocks noChangeArrowheads="1"/>
              </p:cNvSpPr>
              <p:nvPr/>
            </p:nvSpPr>
            <p:spPr bwMode="auto">
              <a:xfrm>
                <a:off x="4595813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36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2" name="直接连接符 29"/>
              <p:cNvSpPr>
                <a:spLocks noChangeShapeType="1"/>
              </p:cNvSpPr>
              <p:nvPr/>
            </p:nvSpPr>
            <p:spPr bwMode="auto">
              <a:xfrm>
                <a:off x="5227638" y="29495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87" name="组合 37"/>
              <p:cNvGrpSpPr/>
              <p:nvPr/>
            </p:nvGrpSpPr>
            <p:grpSpPr bwMode="auto">
              <a:xfrm>
                <a:off x="5975350" y="2282825"/>
                <a:ext cx="325438" cy="320675"/>
                <a:chOff x="0" y="0"/>
                <a:chExt cx="453105" cy="448433"/>
              </a:xfrm>
              <a:solidFill>
                <a:schemeClr val="bg1"/>
              </a:solidFill>
            </p:grpSpPr>
            <p:sp>
              <p:nvSpPr>
                <p:cNvPr id="11288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103 w 205"/>
                    <a:gd name="T1" fmla="*/ 19 h 89"/>
                    <a:gd name="T2" fmla="*/ 47 w 205"/>
                    <a:gd name="T3" fmla="*/ 0 h 89"/>
                    <a:gd name="T4" fmla="*/ 0 w 205"/>
                    <a:gd name="T5" fmla="*/ 0 h 89"/>
                    <a:gd name="T6" fmla="*/ 0 w 205"/>
                    <a:gd name="T7" fmla="*/ 67 h 89"/>
                    <a:gd name="T8" fmla="*/ 22 w 205"/>
                    <a:gd name="T9" fmla="*/ 89 h 89"/>
                    <a:gd name="T10" fmla="*/ 183 w 205"/>
                    <a:gd name="T11" fmla="*/ 89 h 89"/>
                    <a:gd name="T12" fmla="*/ 205 w 205"/>
                    <a:gd name="T13" fmla="*/ 67 h 89"/>
                    <a:gd name="T14" fmla="*/ 205 w 205"/>
                    <a:gd name="T15" fmla="*/ 0 h 89"/>
                    <a:gd name="T16" fmla="*/ 158 w 205"/>
                    <a:gd name="T17" fmla="*/ 0 h 89"/>
                    <a:gd name="T18" fmla="*/ 103 w 205"/>
                    <a:gd name="T19" fmla="*/ 19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89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183 w 205"/>
                    <a:gd name="T1" fmla="*/ 42 h 118"/>
                    <a:gd name="T2" fmla="*/ 180 w 205"/>
                    <a:gd name="T3" fmla="*/ 42 h 118"/>
                    <a:gd name="T4" fmla="*/ 154 w 205"/>
                    <a:gd name="T5" fmla="*/ 42 h 118"/>
                    <a:gd name="T6" fmla="*/ 154 w 205"/>
                    <a:gd name="T7" fmla="*/ 22 h 118"/>
                    <a:gd name="T8" fmla="*/ 132 w 205"/>
                    <a:gd name="T9" fmla="*/ 0 h 118"/>
                    <a:gd name="T10" fmla="*/ 73 w 205"/>
                    <a:gd name="T11" fmla="*/ 0 h 118"/>
                    <a:gd name="T12" fmla="*/ 51 w 205"/>
                    <a:gd name="T13" fmla="*/ 22 h 118"/>
                    <a:gd name="T14" fmla="*/ 51 w 205"/>
                    <a:gd name="T15" fmla="*/ 42 h 118"/>
                    <a:gd name="T16" fmla="*/ 25 w 205"/>
                    <a:gd name="T17" fmla="*/ 42 h 118"/>
                    <a:gd name="T18" fmla="*/ 22 w 205"/>
                    <a:gd name="T19" fmla="*/ 42 h 118"/>
                    <a:gd name="T20" fmla="*/ 0 w 205"/>
                    <a:gd name="T21" fmla="*/ 64 h 118"/>
                    <a:gd name="T22" fmla="*/ 0 w 205"/>
                    <a:gd name="T23" fmla="*/ 101 h 118"/>
                    <a:gd name="T24" fmla="*/ 54 w 205"/>
                    <a:gd name="T25" fmla="*/ 101 h 118"/>
                    <a:gd name="T26" fmla="*/ 103 w 205"/>
                    <a:gd name="T27" fmla="*/ 118 h 118"/>
                    <a:gd name="T28" fmla="*/ 151 w 205"/>
                    <a:gd name="T29" fmla="*/ 101 h 118"/>
                    <a:gd name="T30" fmla="*/ 205 w 205"/>
                    <a:gd name="T31" fmla="*/ 101 h 118"/>
                    <a:gd name="T32" fmla="*/ 205 w 205"/>
                    <a:gd name="T33" fmla="*/ 64 h 118"/>
                    <a:gd name="T34" fmla="*/ 183 w 205"/>
                    <a:gd name="T35" fmla="*/ 42 h 118"/>
                    <a:gd name="T36" fmla="*/ 67 w 205"/>
                    <a:gd name="T37" fmla="*/ 26 h 118"/>
                    <a:gd name="T38" fmla="*/ 67 w 205"/>
                    <a:gd name="T39" fmla="*/ 22 h 118"/>
                    <a:gd name="T40" fmla="*/ 73 w 205"/>
                    <a:gd name="T41" fmla="*/ 17 h 118"/>
                    <a:gd name="T42" fmla="*/ 132 w 205"/>
                    <a:gd name="T43" fmla="*/ 17 h 118"/>
                    <a:gd name="T44" fmla="*/ 138 w 205"/>
                    <a:gd name="T45" fmla="*/ 22 h 118"/>
                    <a:gd name="T46" fmla="*/ 138 w 205"/>
                    <a:gd name="T47" fmla="*/ 26 h 118"/>
                    <a:gd name="T48" fmla="*/ 138 w 205"/>
                    <a:gd name="T49" fmla="*/ 42 h 118"/>
                    <a:gd name="T50" fmla="*/ 67 w 205"/>
                    <a:gd name="T51" fmla="*/ 42 h 118"/>
                    <a:gd name="T52" fmla="*/ 67 w 205"/>
                    <a:gd name="T53" fmla="*/ 26 h 118"/>
                    <a:gd name="T54" fmla="*/ 101 w 205"/>
                    <a:gd name="T55" fmla="*/ 101 h 118"/>
                    <a:gd name="T56" fmla="*/ 85 w 205"/>
                    <a:gd name="T57" fmla="*/ 86 h 118"/>
                    <a:gd name="T58" fmla="*/ 101 w 205"/>
                    <a:gd name="T59" fmla="*/ 70 h 118"/>
                    <a:gd name="T60" fmla="*/ 117 w 205"/>
                    <a:gd name="T61" fmla="*/ 86 h 118"/>
                    <a:gd name="T62" fmla="*/ 101 w 205"/>
                    <a:gd name="T63" fmla="*/ 101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>
              <a:xfrm>
                <a:off x="5001815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C++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环境下生成推理动态库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8128000" y="2468901"/>
              <a:ext cx="3006725" cy="2443162"/>
              <a:chOff x="8128000" y="2017713"/>
              <a:chExt cx="3006725" cy="2443162"/>
            </a:xfrm>
          </p:grpSpPr>
          <p:sp>
            <p:nvSpPr>
              <p:cNvPr id="10247" name="任意多边形 10"/>
              <p:cNvSpPr>
                <a:spLocks noChangeArrowheads="1"/>
              </p:cNvSpPr>
              <p:nvPr/>
            </p:nvSpPr>
            <p:spPr bwMode="auto">
              <a:xfrm>
                <a:off x="8128000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0" name="任意多边形 13"/>
              <p:cNvSpPr>
                <a:spLocks noChangeArrowheads="1"/>
              </p:cNvSpPr>
              <p:nvPr/>
            </p:nvSpPr>
            <p:spPr bwMode="auto">
              <a:xfrm>
                <a:off x="8320088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3" name="直接连接符 30"/>
              <p:cNvSpPr>
                <a:spLocks noChangeShapeType="1"/>
              </p:cNvSpPr>
              <p:nvPr/>
            </p:nvSpPr>
            <p:spPr bwMode="auto">
              <a:xfrm>
                <a:off x="8729663" y="29749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6" name="组合 46"/>
              <p:cNvGrpSpPr/>
              <p:nvPr/>
            </p:nvGrpSpPr>
            <p:grpSpPr bwMode="auto">
              <a:xfrm>
                <a:off x="9488488" y="2257425"/>
                <a:ext cx="303213" cy="387350"/>
                <a:chOff x="0" y="0"/>
                <a:chExt cx="563562" cy="720725"/>
              </a:xfrm>
              <a:solidFill>
                <a:schemeClr val="bg1"/>
              </a:solidFill>
            </p:grpSpPr>
            <p:sp>
              <p:nvSpPr>
                <p:cNvPr id="11297" name="Freeform 32"/>
                <p:cNvSpPr>
                  <a:spLocks noChangeArrowheads="1"/>
                </p:cNvSpPr>
                <p:nvPr/>
              </p:nvSpPr>
              <p:spPr bwMode="auto">
                <a:xfrm>
                  <a:off x="209550" y="0"/>
                  <a:ext cx="142875" cy="720725"/>
                </a:xfrm>
                <a:custGeom>
                  <a:avLst/>
                  <a:gdLst>
                    <a:gd name="T0" fmla="*/ 64 w 64"/>
                    <a:gd name="T1" fmla="*/ 289 h 321"/>
                    <a:gd name="T2" fmla="*/ 32 w 64"/>
                    <a:gd name="T3" fmla="*/ 321 h 321"/>
                    <a:gd name="T4" fmla="*/ 0 w 64"/>
                    <a:gd name="T5" fmla="*/ 289 h 321"/>
                    <a:gd name="T6" fmla="*/ 0 w 64"/>
                    <a:gd name="T7" fmla="*/ 32 h 321"/>
                    <a:gd name="T8" fmla="*/ 32 w 64"/>
                    <a:gd name="T9" fmla="*/ 0 h 321"/>
                    <a:gd name="T10" fmla="*/ 64 w 64"/>
                    <a:gd name="T11" fmla="*/ 32 h 321"/>
                    <a:gd name="T12" fmla="*/ 64 w 64"/>
                    <a:gd name="T13" fmla="*/ 289 h 3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321"/>
                    <a:gd name="T23" fmla="*/ 64 w 64"/>
                    <a:gd name="T24" fmla="*/ 321 h 32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321">
                      <a:moveTo>
                        <a:pt x="64" y="289"/>
                      </a:moveTo>
                      <a:cubicBezTo>
                        <a:pt x="64" y="307"/>
                        <a:pt x="49" y="321"/>
                        <a:pt x="32" y="321"/>
                      </a:cubicBezTo>
                      <a:cubicBezTo>
                        <a:pt x="14" y="321"/>
                        <a:pt x="0" y="307"/>
                        <a:pt x="0" y="289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2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8" name="Freeform 33"/>
                <p:cNvSpPr>
                  <a:spLocks noChangeArrowheads="1"/>
                </p:cNvSpPr>
                <p:nvPr/>
              </p:nvSpPr>
              <p:spPr bwMode="auto">
                <a:xfrm>
                  <a:off x="0" y="439737"/>
                  <a:ext cx="141288" cy="280988"/>
                </a:xfrm>
                <a:custGeom>
                  <a:avLst/>
                  <a:gdLst>
                    <a:gd name="T0" fmla="*/ 63 w 63"/>
                    <a:gd name="T1" fmla="*/ 93 h 125"/>
                    <a:gd name="T2" fmla="*/ 32 w 63"/>
                    <a:gd name="T3" fmla="*/ 125 h 125"/>
                    <a:gd name="T4" fmla="*/ 0 w 63"/>
                    <a:gd name="T5" fmla="*/ 93 h 125"/>
                    <a:gd name="T6" fmla="*/ 0 w 63"/>
                    <a:gd name="T7" fmla="*/ 32 h 125"/>
                    <a:gd name="T8" fmla="*/ 32 w 63"/>
                    <a:gd name="T9" fmla="*/ 0 h 125"/>
                    <a:gd name="T10" fmla="*/ 63 w 63"/>
                    <a:gd name="T11" fmla="*/ 32 h 125"/>
                    <a:gd name="T12" fmla="*/ 63 w 63"/>
                    <a:gd name="T13" fmla="*/ 93 h 1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3"/>
                    <a:gd name="T22" fmla="*/ 0 h 125"/>
                    <a:gd name="T23" fmla="*/ 63 w 63"/>
                    <a:gd name="T24" fmla="*/ 125 h 12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3" h="125">
                      <a:moveTo>
                        <a:pt x="63" y="93"/>
                      </a:moveTo>
                      <a:cubicBezTo>
                        <a:pt x="63" y="111"/>
                        <a:pt x="49" y="125"/>
                        <a:pt x="32" y="125"/>
                      </a:cubicBezTo>
                      <a:cubicBezTo>
                        <a:pt x="14" y="125"/>
                        <a:pt x="0" y="111"/>
                        <a:pt x="0" y="93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3" y="14"/>
                        <a:pt x="63" y="32"/>
                      </a:cubicBezTo>
                      <a:lnTo>
                        <a:pt x="63" y="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9" name="Freeform 34"/>
                <p:cNvSpPr>
                  <a:spLocks noChangeArrowheads="1"/>
                </p:cNvSpPr>
                <p:nvPr/>
              </p:nvSpPr>
              <p:spPr bwMode="auto">
                <a:xfrm>
                  <a:off x="420687" y="231775"/>
                  <a:ext cx="142875" cy="488950"/>
                </a:xfrm>
                <a:custGeom>
                  <a:avLst/>
                  <a:gdLst>
                    <a:gd name="T0" fmla="*/ 64 w 64"/>
                    <a:gd name="T1" fmla="*/ 186 h 218"/>
                    <a:gd name="T2" fmla="*/ 32 w 64"/>
                    <a:gd name="T3" fmla="*/ 218 h 218"/>
                    <a:gd name="T4" fmla="*/ 0 w 64"/>
                    <a:gd name="T5" fmla="*/ 186 h 218"/>
                    <a:gd name="T6" fmla="*/ 0 w 64"/>
                    <a:gd name="T7" fmla="*/ 32 h 218"/>
                    <a:gd name="T8" fmla="*/ 32 w 64"/>
                    <a:gd name="T9" fmla="*/ 0 h 218"/>
                    <a:gd name="T10" fmla="*/ 64 w 64"/>
                    <a:gd name="T11" fmla="*/ 32 h 218"/>
                    <a:gd name="T12" fmla="*/ 64 w 64"/>
                    <a:gd name="T13" fmla="*/ 186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218"/>
                    <a:gd name="T23" fmla="*/ 64 w 64"/>
                    <a:gd name="T24" fmla="*/ 218 h 2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218">
                      <a:moveTo>
                        <a:pt x="64" y="186"/>
                      </a:moveTo>
                      <a:cubicBezTo>
                        <a:pt x="64" y="204"/>
                        <a:pt x="49" y="218"/>
                        <a:pt x="32" y="218"/>
                      </a:cubicBezTo>
                      <a:cubicBezTo>
                        <a:pt x="14" y="218"/>
                        <a:pt x="0" y="204"/>
                        <a:pt x="0" y="18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矩形 50"/>
              <p:cNvSpPr/>
              <p:nvPr/>
            </p:nvSpPr>
            <p:spPr>
              <a:xfrm>
                <a:off x="8545482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在前端界面调用推理动态库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05960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28950" y="2767330"/>
            <a:ext cx="61341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算法优点与展望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1262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Algorithm advantages and disadvantages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2274845" y="1724142"/>
            <a:ext cx="3281362" cy="2571949"/>
            <a:chOff x="874713" y="3115638"/>
            <a:chExt cx="3281362" cy="2571949"/>
          </a:xfrm>
        </p:grpSpPr>
        <p:sp>
          <p:nvSpPr>
            <p:cNvPr id="59" name="矩形 58"/>
            <p:cNvSpPr/>
            <p:nvPr/>
          </p:nvSpPr>
          <p:spPr>
            <a:xfrm>
              <a:off x="874713" y="3677812"/>
              <a:ext cx="3281362" cy="2009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在软件上图像前处理运行时长(基于CPU)为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0.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180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；推理过程时长(基于CPU)为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0.469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；图像后处理时长(基于CPU)为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0.</a:t>
              </a:r>
              <a:r>
                <a:rPr lang="en-US" b="1" dirty="0">
                  <a:solidFill>
                    <a:srgbClr val="FF0000"/>
                  </a:solidFill>
                  <a:cs typeface="+mn-ea"/>
                  <a:sym typeface="+mn-lt"/>
                </a:rPr>
                <a:t>207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。总时长约为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0.858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，处理速度突出。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58533" y="311563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运行快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184040" y="4463532"/>
            <a:ext cx="3166110" cy="1510030"/>
            <a:chOff x="989648" y="3143578"/>
            <a:chExt cx="3166110" cy="1510030"/>
          </a:xfrm>
        </p:grpSpPr>
        <p:sp>
          <p:nvSpPr>
            <p:cNvPr id="62" name="矩形 61"/>
            <p:cNvSpPr/>
            <p:nvPr/>
          </p:nvSpPr>
          <p:spPr>
            <a:xfrm>
              <a:off x="1079818" y="3677613"/>
              <a:ext cx="3075940" cy="975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对前景图像的识别程度更高，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分割的图像包含更多的显著性主体。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989648" y="314357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主体突出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961948" y="1758432"/>
            <a:ext cx="3281362" cy="1805504"/>
            <a:chOff x="874713" y="3143578"/>
            <a:chExt cx="3281362" cy="1805504"/>
          </a:xfrm>
        </p:grpSpPr>
        <p:sp>
          <p:nvSpPr>
            <p:cNvPr id="65" name="矩形 64"/>
            <p:cNvSpPr/>
            <p:nvPr/>
          </p:nvSpPr>
          <p:spPr>
            <a:xfrm>
              <a:off x="874713" y="3677812"/>
              <a:ext cx="3281362" cy="12712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       在模型训练过程中针对性地对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与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mask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做边缘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loss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，在训练过程中使得模型输出与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的边缘拟合。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914101" y="314357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边缘清晰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078788" y="4200007"/>
            <a:ext cx="3281362" cy="1719779"/>
            <a:chOff x="874713" y="3229303"/>
            <a:chExt cx="3281362" cy="1719779"/>
          </a:xfrm>
        </p:grpSpPr>
        <p:sp>
          <p:nvSpPr>
            <p:cNvPr id="68" name="矩形 67"/>
            <p:cNvSpPr/>
            <p:nvPr/>
          </p:nvSpPr>
          <p:spPr>
            <a:xfrm>
              <a:off x="874713" y="3677812"/>
              <a:ext cx="3281362" cy="12712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本次使用算法模型的模型无传统主干网络，仅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7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MB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，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生成</a:t>
              </a:r>
              <a:r>
                <a:rPr lang="en-US" altLang="zh-CN" sz="1600" dirty="0" err="1">
                  <a:solidFill>
                    <a:prstClr val="white"/>
                  </a:solidFill>
                  <a:cs typeface="+mn-ea"/>
                  <a:sym typeface="+mn-lt"/>
                </a:rPr>
                <a:t>c++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动态链接库，可以在任意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windows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的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pc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上运行。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914101" y="3229303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移植性较强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5262" y="302189"/>
            <a:ext cx="3975100" cy="688206"/>
            <a:chOff x="7192010" y="1640849"/>
            <a:chExt cx="3975100" cy="688206"/>
          </a:xfrm>
        </p:grpSpPr>
        <p:sp>
          <p:nvSpPr>
            <p:cNvPr id="4" name="文本框 3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192010" y="204584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Algorithm advantages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2510" y="4463415"/>
            <a:ext cx="1849755" cy="1178560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" y="4463415"/>
            <a:ext cx="1880870" cy="130492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29" name="图片 2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20" y="2258060"/>
            <a:ext cx="1951355" cy="1138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" y="2513965"/>
            <a:ext cx="2189480" cy="959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406775" y="2501900"/>
            <a:ext cx="5097780" cy="2478405"/>
            <a:chOff x="4625" y="3580"/>
            <a:chExt cx="9508" cy="4623"/>
          </a:xfrm>
        </p:grpSpPr>
        <p:grpSp>
          <p:nvGrpSpPr>
            <p:cNvPr id="3" name="组合 2"/>
            <p:cNvGrpSpPr/>
            <p:nvPr/>
          </p:nvGrpSpPr>
          <p:grpSpPr>
            <a:xfrm>
              <a:off x="9038" y="5313"/>
              <a:ext cx="2887" cy="2890"/>
              <a:chOff x="5738813" y="3373438"/>
              <a:chExt cx="1833562" cy="1835150"/>
            </a:xfrm>
          </p:grpSpPr>
          <p:sp>
            <p:nvSpPr>
              <p:cNvPr id="7176" name="任意多边形 7"/>
              <p:cNvSpPr>
                <a:spLocks noChangeArrowheads="1"/>
              </p:cNvSpPr>
              <p:nvPr/>
            </p:nvSpPr>
            <p:spPr bwMode="auto">
              <a:xfrm>
                <a:off x="5738813" y="3373438"/>
                <a:ext cx="1833562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7" name="椭圆 8"/>
              <p:cNvSpPr>
                <a:spLocks noChangeArrowheads="1"/>
              </p:cNvSpPr>
              <p:nvPr/>
            </p:nvSpPr>
            <p:spPr bwMode="auto">
              <a:xfrm>
                <a:off x="6051550" y="3690938"/>
                <a:ext cx="1208088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8" name="组合 9"/>
              <p:cNvGrpSpPr/>
              <p:nvPr/>
            </p:nvGrpSpPr>
            <p:grpSpPr bwMode="auto">
              <a:xfrm>
                <a:off x="6457950" y="4046538"/>
                <a:ext cx="444500" cy="496887"/>
                <a:chOff x="0" y="0"/>
                <a:chExt cx="402656" cy="450303"/>
              </a:xfrm>
            </p:grpSpPr>
            <p:sp>
              <p:nvSpPr>
                <p:cNvPr id="7203" name="Freeform 108"/>
                <p:cNvSpPr>
                  <a:spLocks noEditPoints="1" noChangeArrowheads="1"/>
                </p:cNvSpPr>
                <p:nvPr/>
              </p:nvSpPr>
              <p:spPr bwMode="auto">
                <a:xfrm>
                  <a:off x="69134" y="167228"/>
                  <a:ext cx="56988" cy="57923"/>
                </a:xfrm>
                <a:custGeom>
                  <a:avLst/>
                  <a:gdLst>
                    <a:gd name="T0" fmla="*/ 28494 w 26"/>
                    <a:gd name="T1" fmla="*/ 0 h 26"/>
                    <a:gd name="T2" fmla="*/ 0 w 26"/>
                    <a:gd name="T3" fmla="*/ 28962 h 26"/>
                    <a:gd name="T4" fmla="*/ 28494 w 26"/>
                    <a:gd name="T5" fmla="*/ 57923 h 26"/>
                    <a:gd name="T6" fmla="*/ 56988 w 26"/>
                    <a:gd name="T7" fmla="*/ 28962 h 26"/>
                    <a:gd name="T8" fmla="*/ 28494 w 26"/>
                    <a:gd name="T9" fmla="*/ 0 h 26"/>
                    <a:gd name="T10" fmla="*/ 28494 w 26"/>
                    <a:gd name="T11" fmla="*/ 51240 h 26"/>
                    <a:gd name="T12" fmla="*/ 6576 w 26"/>
                    <a:gd name="T13" fmla="*/ 28962 h 26"/>
                    <a:gd name="T14" fmla="*/ 28494 w 26"/>
                    <a:gd name="T15" fmla="*/ 6683 h 26"/>
                    <a:gd name="T16" fmla="*/ 50412 w 26"/>
                    <a:gd name="T17" fmla="*/ 28962 h 26"/>
                    <a:gd name="T18" fmla="*/ 28494 w 26"/>
                    <a:gd name="T19" fmla="*/ 51240 h 2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6"/>
                    <a:gd name="T32" fmla="*/ 26 w 26"/>
                    <a:gd name="T33" fmla="*/ 26 h 2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  <a:moveTo>
                        <a:pt x="13" y="23"/>
                      </a:moveTo>
                      <a:cubicBezTo>
                        <a:pt x="8" y="23"/>
                        <a:pt x="3" y="18"/>
                        <a:pt x="3" y="13"/>
                      </a:cubicBezTo>
                      <a:cubicBezTo>
                        <a:pt x="3" y="7"/>
                        <a:pt x="8" y="3"/>
                        <a:pt x="13" y="3"/>
                      </a:cubicBezTo>
                      <a:cubicBezTo>
                        <a:pt x="19" y="3"/>
                        <a:pt x="23" y="7"/>
                        <a:pt x="23" y="13"/>
                      </a:cubicBezTo>
                      <a:cubicBezTo>
                        <a:pt x="23" y="18"/>
                        <a:pt x="19" y="23"/>
                        <a:pt x="13" y="2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4" name="Freeform 109"/>
                <p:cNvSpPr>
                  <a:spLocks noEditPoints="1" noChangeArrowheads="1"/>
                </p:cNvSpPr>
                <p:nvPr/>
              </p:nvSpPr>
              <p:spPr bwMode="auto">
                <a:xfrm>
                  <a:off x="197125" y="129859"/>
                  <a:ext cx="48580" cy="48580"/>
                </a:xfrm>
                <a:custGeom>
                  <a:avLst/>
                  <a:gdLst>
                    <a:gd name="T0" fmla="*/ 24290 w 22"/>
                    <a:gd name="T1" fmla="*/ 0 h 22"/>
                    <a:gd name="T2" fmla="*/ 0 w 22"/>
                    <a:gd name="T3" fmla="*/ 24290 h 22"/>
                    <a:gd name="T4" fmla="*/ 24290 w 22"/>
                    <a:gd name="T5" fmla="*/ 48580 h 22"/>
                    <a:gd name="T6" fmla="*/ 48580 w 22"/>
                    <a:gd name="T7" fmla="*/ 24290 h 22"/>
                    <a:gd name="T8" fmla="*/ 24290 w 22"/>
                    <a:gd name="T9" fmla="*/ 0 h 22"/>
                    <a:gd name="T10" fmla="*/ 24290 w 22"/>
                    <a:gd name="T11" fmla="*/ 37539 h 22"/>
                    <a:gd name="T12" fmla="*/ 11041 w 22"/>
                    <a:gd name="T13" fmla="*/ 24290 h 22"/>
                    <a:gd name="T14" fmla="*/ 24290 w 22"/>
                    <a:gd name="T15" fmla="*/ 11041 h 22"/>
                    <a:gd name="T16" fmla="*/ 37539 w 22"/>
                    <a:gd name="T17" fmla="*/ 24290 h 22"/>
                    <a:gd name="T18" fmla="*/ 24290 w 22"/>
                    <a:gd name="T19" fmla="*/ 37539 h 2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2"/>
                    <a:gd name="T31" fmla="*/ 0 h 22"/>
                    <a:gd name="T32" fmla="*/ 22 w 22"/>
                    <a:gd name="T33" fmla="*/ 22 h 2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2" h="22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7"/>
                        <a:pt x="5" y="22"/>
                        <a:pt x="11" y="22"/>
                      </a:cubicBezTo>
                      <a:cubicBezTo>
                        <a:pt x="17" y="22"/>
                        <a:pt x="22" y="17"/>
                        <a:pt x="22" y="11"/>
                      </a:cubicBezTo>
                      <a:cubicBezTo>
                        <a:pt x="22" y="5"/>
                        <a:pt x="17" y="0"/>
                        <a:pt x="11" y="0"/>
                      </a:cubicBezTo>
                      <a:close/>
                      <a:moveTo>
                        <a:pt x="11" y="17"/>
                      </a:moveTo>
                      <a:cubicBezTo>
                        <a:pt x="8" y="17"/>
                        <a:pt x="5" y="14"/>
                        <a:pt x="5" y="11"/>
                      </a:cubicBezTo>
                      <a:cubicBezTo>
                        <a:pt x="5" y="8"/>
                        <a:pt x="8" y="5"/>
                        <a:pt x="11" y="5"/>
                      </a:cubicBezTo>
                      <a:cubicBezTo>
                        <a:pt x="14" y="5"/>
                        <a:pt x="17" y="8"/>
                        <a:pt x="17" y="11"/>
                      </a:cubicBezTo>
                      <a:cubicBezTo>
                        <a:pt x="17" y="14"/>
                        <a:pt x="14" y="17"/>
                        <a:pt x="11" y="17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5" name="Freeform 110"/>
                <p:cNvSpPr>
                  <a:spLocks noEditPoints="1" noChangeArrowheads="1"/>
                </p:cNvSpPr>
                <p:nvPr/>
              </p:nvSpPr>
              <p:spPr bwMode="auto">
                <a:xfrm>
                  <a:off x="82213" y="181242"/>
                  <a:ext cx="30830" cy="30830"/>
                </a:xfrm>
                <a:custGeom>
                  <a:avLst/>
                  <a:gdLst>
                    <a:gd name="T0" fmla="*/ 15415 w 14"/>
                    <a:gd name="T1" fmla="*/ 0 h 14"/>
                    <a:gd name="T2" fmla="*/ 0 w 14"/>
                    <a:gd name="T3" fmla="*/ 15415 h 14"/>
                    <a:gd name="T4" fmla="*/ 15415 w 14"/>
                    <a:gd name="T5" fmla="*/ 30830 h 14"/>
                    <a:gd name="T6" fmla="*/ 30830 w 14"/>
                    <a:gd name="T7" fmla="*/ 15415 h 14"/>
                    <a:gd name="T8" fmla="*/ 15415 w 14"/>
                    <a:gd name="T9" fmla="*/ 0 h 14"/>
                    <a:gd name="T10" fmla="*/ 15415 w 14"/>
                    <a:gd name="T11" fmla="*/ 22021 h 14"/>
                    <a:gd name="T12" fmla="*/ 8809 w 14"/>
                    <a:gd name="T13" fmla="*/ 15415 h 14"/>
                    <a:gd name="T14" fmla="*/ 15415 w 14"/>
                    <a:gd name="T15" fmla="*/ 6606 h 14"/>
                    <a:gd name="T16" fmla="*/ 24224 w 14"/>
                    <a:gd name="T17" fmla="*/ 15415 h 14"/>
                    <a:gd name="T18" fmla="*/ 15415 w 14"/>
                    <a:gd name="T19" fmla="*/ 22021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4"/>
                    <a:gd name="T32" fmla="*/ 14 w 14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1" y="5"/>
                        <a:pt x="11" y="7"/>
                      </a:cubicBezTo>
                      <a:cubicBezTo>
                        <a:pt x="11" y="9"/>
                        <a:pt x="9" y="10"/>
                        <a:pt x="7" y="1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6" name="Freeform 111"/>
                <p:cNvSpPr>
                  <a:spLocks noEditPoints="1" noChangeArrowheads="1"/>
                </p:cNvSpPr>
                <p:nvPr/>
              </p:nvSpPr>
              <p:spPr bwMode="auto">
                <a:xfrm>
                  <a:off x="172834" y="105568"/>
                  <a:ext cx="97161" cy="97161"/>
                </a:xfrm>
                <a:custGeom>
                  <a:avLst/>
                  <a:gdLst>
                    <a:gd name="T0" fmla="*/ 48581 w 44"/>
                    <a:gd name="T1" fmla="*/ 0 h 44"/>
                    <a:gd name="T2" fmla="*/ 0 w 44"/>
                    <a:gd name="T3" fmla="*/ 48581 h 44"/>
                    <a:gd name="T4" fmla="*/ 48581 w 44"/>
                    <a:gd name="T5" fmla="*/ 97161 h 44"/>
                    <a:gd name="T6" fmla="*/ 97161 w 44"/>
                    <a:gd name="T7" fmla="*/ 48581 h 44"/>
                    <a:gd name="T8" fmla="*/ 48581 w 44"/>
                    <a:gd name="T9" fmla="*/ 0 h 44"/>
                    <a:gd name="T10" fmla="*/ 48581 w 44"/>
                    <a:gd name="T11" fmla="*/ 86120 h 44"/>
                    <a:gd name="T12" fmla="*/ 11041 w 44"/>
                    <a:gd name="T13" fmla="*/ 48581 h 44"/>
                    <a:gd name="T14" fmla="*/ 48581 w 44"/>
                    <a:gd name="T15" fmla="*/ 13249 h 44"/>
                    <a:gd name="T16" fmla="*/ 86120 w 44"/>
                    <a:gd name="T17" fmla="*/ 48581 h 44"/>
                    <a:gd name="T18" fmla="*/ 48581 w 44"/>
                    <a:gd name="T19" fmla="*/ 86120 h 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44"/>
                    <a:gd name="T32" fmla="*/ 44 w 44"/>
                    <a:gd name="T33" fmla="*/ 44 h 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10"/>
                        <a:pt x="34" y="0"/>
                        <a:pt x="22" y="0"/>
                      </a:cubicBezTo>
                      <a:close/>
                      <a:moveTo>
                        <a:pt x="22" y="39"/>
                      </a:moveTo>
                      <a:cubicBezTo>
                        <a:pt x="13" y="39"/>
                        <a:pt x="5" y="31"/>
                        <a:pt x="5" y="22"/>
                      </a:cubicBezTo>
                      <a:cubicBezTo>
                        <a:pt x="5" y="13"/>
                        <a:pt x="13" y="6"/>
                        <a:pt x="22" y="6"/>
                      </a:cubicBezTo>
                      <a:cubicBezTo>
                        <a:pt x="31" y="6"/>
                        <a:pt x="39" y="13"/>
                        <a:pt x="39" y="22"/>
                      </a:cubicBezTo>
                      <a:cubicBezTo>
                        <a:pt x="39" y="31"/>
                        <a:pt x="31" y="39"/>
                        <a:pt x="22" y="3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7" name="Freeform 112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02656" cy="450303"/>
                </a:xfrm>
                <a:custGeom>
                  <a:avLst/>
                  <a:gdLst>
                    <a:gd name="T0" fmla="*/ 347346 w 182"/>
                    <a:gd name="T1" fmla="*/ 211907 h 204"/>
                    <a:gd name="T2" fmla="*/ 338497 w 182"/>
                    <a:gd name="T3" fmla="*/ 105954 h 204"/>
                    <a:gd name="T4" fmla="*/ 172567 w 182"/>
                    <a:gd name="T5" fmla="*/ 0 h 204"/>
                    <a:gd name="T6" fmla="*/ 2212 w 182"/>
                    <a:gd name="T7" fmla="*/ 174382 h 204"/>
                    <a:gd name="T8" fmla="*/ 0 w 182"/>
                    <a:gd name="T9" fmla="*/ 450303 h 204"/>
                    <a:gd name="T10" fmla="*/ 250001 w 182"/>
                    <a:gd name="T11" fmla="*/ 388497 h 204"/>
                    <a:gd name="T12" fmla="*/ 325222 w 182"/>
                    <a:gd name="T13" fmla="*/ 388497 h 204"/>
                    <a:gd name="T14" fmla="*/ 325222 w 182"/>
                    <a:gd name="T15" fmla="*/ 388497 h 204"/>
                    <a:gd name="T16" fmla="*/ 345134 w 182"/>
                    <a:gd name="T17" fmla="*/ 333313 h 204"/>
                    <a:gd name="T18" fmla="*/ 323010 w 182"/>
                    <a:gd name="T19" fmla="*/ 320068 h 204"/>
                    <a:gd name="T20" fmla="*/ 345134 w 182"/>
                    <a:gd name="T21" fmla="*/ 309031 h 204"/>
                    <a:gd name="T22" fmla="*/ 342921 w 182"/>
                    <a:gd name="T23" fmla="*/ 304617 h 204"/>
                    <a:gd name="T24" fmla="*/ 376107 w 182"/>
                    <a:gd name="T25" fmla="*/ 245018 h 204"/>
                    <a:gd name="T26" fmla="*/ 137169 w 182"/>
                    <a:gd name="T27" fmla="*/ 205285 h 204"/>
                    <a:gd name="T28" fmla="*/ 137169 w 182"/>
                    <a:gd name="T29" fmla="*/ 225152 h 204"/>
                    <a:gd name="T30" fmla="*/ 119469 w 182"/>
                    <a:gd name="T31" fmla="*/ 231774 h 204"/>
                    <a:gd name="T32" fmla="*/ 106195 w 182"/>
                    <a:gd name="T33" fmla="*/ 242810 h 204"/>
                    <a:gd name="T34" fmla="*/ 88496 w 182"/>
                    <a:gd name="T35" fmla="*/ 236188 h 204"/>
                    <a:gd name="T36" fmla="*/ 70797 w 182"/>
                    <a:gd name="T37" fmla="*/ 236188 h 204"/>
                    <a:gd name="T38" fmla="*/ 61947 w 182"/>
                    <a:gd name="T39" fmla="*/ 218529 h 204"/>
                    <a:gd name="T40" fmla="*/ 48673 w 182"/>
                    <a:gd name="T41" fmla="*/ 205285 h 204"/>
                    <a:gd name="T42" fmla="*/ 57522 w 182"/>
                    <a:gd name="T43" fmla="*/ 187626 h 204"/>
                    <a:gd name="T44" fmla="*/ 57522 w 182"/>
                    <a:gd name="T45" fmla="*/ 167760 h 204"/>
                    <a:gd name="T46" fmla="*/ 75221 w 182"/>
                    <a:gd name="T47" fmla="*/ 161138 h 204"/>
                    <a:gd name="T48" fmla="*/ 88496 w 182"/>
                    <a:gd name="T49" fmla="*/ 150101 h 204"/>
                    <a:gd name="T50" fmla="*/ 106195 w 182"/>
                    <a:gd name="T51" fmla="*/ 156723 h 204"/>
                    <a:gd name="T52" fmla="*/ 126107 w 182"/>
                    <a:gd name="T53" fmla="*/ 156723 h 204"/>
                    <a:gd name="T54" fmla="*/ 132744 w 182"/>
                    <a:gd name="T55" fmla="*/ 174382 h 204"/>
                    <a:gd name="T56" fmla="*/ 146018 w 182"/>
                    <a:gd name="T57" fmla="*/ 187626 h 204"/>
                    <a:gd name="T58" fmla="*/ 300886 w 182"/>
                    <a:gd name="T59" fmla="*/ 169967 h 204"/>
                    <a:gd name="T60" fmla="*/ 278762 w 182"/>
                    <a:gd name="T61" fmla="*/ 192041 h 204"/>
                    <a:gd name="T62" fmla="*/ 267700 w 182"/>
                    <a:gd name="T63" fmla="*/ 220737 h 204"/>
                    <a:gd name="T64" fmla="*/ 236726 w 182"/>
                    <a:gd name="T65" fmla="*/ 220737 h 204"/>
                    <a:gd name="T66" fmla="*/ 207965 w 182"/>
                    <a:gd name="T67" fmla="*/ 231774 h 204"/>
                    <a:gd name="T68" fmla="*/ 183629 w 182"/>
                    <a:gd name="T69" fmla="*/ 211907 h 204"/>
                    <a:gd name="T70" fmla="*/ 154868 w 182"/>
                    <a:gd name="T71" fmla="*/ 200870 h 204"/>
                    <a:gd name="T72" fmla="*/ 154868 w 182"/>
                    <a:gd name="T73" fmla="*/ 169967 h 204"/>
                    <a:gd name="T74" fmla="*/ 141593 w 182"/>
                    <a:gd name="T75" fmla="*/ 141272 h 204"/>
                    <a:gd name="T76" fmla="*/ 163717 w 182"/>
                    <a:gd name="T77" fmla="*/ 116990 h 204"/>
                    <a:gd name="T78" fmla="*/ 174779 w 182"/>
                    <a:gd name="T79" fmla="*/ 88295 h 204"/>
                    <a:gd name="T80" fmla="*/ 207965 w 182"/>
                    <a:gd name="T81" fmla="*/ 88295 h 204"/>
                    <a:gd name="T82" fmla="*/ 236726 w 182"/>
                    <a:gd name="T83" fmla="*/ 77258 h 204"/>
                    <a:gd name="T84" fmla="*/ 258850 w 182"/>
                    <a:gd name="T85" fmla="*/ 97124 h 204"/>
                    <a:gd name="T86" fmla="*/ 287611 w 182"/>
                    <a:gd name="T87" fmla="*/ 108161 h 204"/>
                    <a:gd name="T88" fmla="*/ 287611 w 182"/>
                    <a:gd name="T89" fmla="*/ 141272 h 204"/>
                    <a:gd name="T90" fmla="*/ 300886 w 182"/>
                    <a:gd name="T91" fmla="*/ 169967 h 2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2"/>
                    <a:gd name="T139" fmla="*/ 0 h 204"/>
                    <a:gd name="T140" fmla="*/ 182 w 182"/>
                    <a:gd name="T141" fmla="*/ 204 h 2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2" h="204">
                      <a:moveTo>
                        <a:pt x="170" y="111"/>
                      </a:moveTo>
                      <a:cubicBezTo>
                        <a:pt x="166" y="107"/>
                        <a:pt x="160" y="102"/>
                        <a:pt x="157" y="96"/>
                      </a:cubicBezTo>
                      <a:cubicBezTo>
                        <a:pt x="153" y="87"/>
                        <a:pt x="158" y="79"/>
                        <a:pt x="157" y="70"/>
                      </a:cubicBezTo>
                      <a:cubicBezTo>
                        <a:pt x="157" y="63"/>
                        <a:pt x="155" y="54"/>
                        <a:pt x="153" y="48"/>
                      </a:cubicBezTo>
                      <a:cubicBezTo>
                        <a:pt x="149" y="37"/>
                        <a:pt x="142" y="28"/>
                        <a:pt x="133" y="21"/>
                      </a:cubicBezTo>
                      <a:cubicBezTo>
                        <a:pt x="119" y="8"/>
                        <a:pt x="100" y="0"/>
                        <a:pt x="78" y="0"/>
                      </a:cubicBezTo>
                      <a:cubicBezTo>
                        <a:pt x="35" y="0"/>
                        <a:pt x="0" y="32"/>
                        <a:pt x="0" y="71"/>
                      </a:cubicBezTo>
                      <a:cubicBezTo>
                        <a:pt x="0" y="74"/>
                        <a:pt x="0" y="77"/>
                        <a:pt x="1" y="79"/>
                      </a:cubicBezTo>
                      <a:cubicBezTo>
                        <a:pt x="1" y="96"/>
                        <a:pt x="6" y="117"/>
                        <a:pt x="22" y="139"/>
                      </a:cubicBezTo>
                      <a:cubicBezTo>
                        <a:pt x="22" y="139"/>
                        <a:pt x="43" y="182"/>
                        <a:pt x="0" y="204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102" y="176"/>
                        <a:pt x="113" y="176"/>
                      </a:cubicBezTo>
                      <a:cubicBezTo>
                        <a:pt x="123" y="176"/>
                        <a:pt x="133" y="177"/>
                        <a:pt x="142" y="176"/>
                      </a:cubicBezTo>
                      <a:cubicBezTo>
                        <a:pt x="144" y="177"/>
                        <a:pt x="146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54" y="173"/>
                        <a:pt x="149" y="157"/>
                        <a:pt x="149" y="157"/>
                      </a:cubicBezTo>
                      <a:cubicBezTo>
                        <a:pt x="153" y="155"/>
                        <a:pt x="156" y="153"/>
                        <a:pt x="156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8"/>
                        <a:pt x="152" y="146"/>
                        <a:pt x="146" y="145"/>
                      </a:cubicBezTo>
                      <a:cubicBezTo>
                        <a:pt x="149" y="145"/>
                        <a:pt x="149" y="145"/>
                        <a:pt x="149" y="145"/>
                      </a:cubicBezTo>
                      <a:cubicBezTo>
                        <a:pt x="153" y="145"/>
                        <a:pt x="156" y="143"/>
                        <a:pt x="156" y="140"/>
                      </a:cubicBezTo>
                      <a:cubicBezTo>
                        <a:pt x="156" y="140"/>
                        <a:pt x="156" y="140"/>
                        <a:pt x="156" y="140"/>
                      </a:cubicBezTo>
                      <a:cubicBezTo>
                        <a:pt x="156" y="139"/>
                        <a:pt x="156" y="138"/>
                        <a:pt x="155" y="138"/>
                      </a:cubicBezTo>
                      <a:cubicBezTo>
                        <a:pt x="156" y="135"/>
                        <a:pt x="159" y="121"/>
                        <a:pt x="160" y="121"/>
                      </a:cubicBezTo>
                      <a:cubicBezTo>
                        <a:pt x="182" y="119"/>
                        <a:pt x="170" y="111"/>
                        <a:pt x="170" y="111"/>
                      </a:cubicBezTo>
                      <a:close/>
                      <a:moveTo>
                        <a:pt x="66" y="93"/>
                      </a:move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5"/>
                        <a:pt x="61" y="97"/>
                        <a:pt x="60" y="99"/>
                      </a:cubicBezTo>
                      <a:cubicBezTo>
                        <a:pt x="62" y="102"/>
                        <a:pt x="62" y="102"/>
                        <a:pt x="62" y="102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2" y="106"/>
                        <a:pt x="50" y="107"/>
                        <a:pt x="48" y="107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0" y="110"/>
                        <a:pt x="40" y="110"/>
                        <a:pt x="40" y="110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38" y="107"/>
                        <a:pt x="36" y="106"/>
                        <a:pt x="34" y="105"/>
                      </a:cubicBezTo>
                      <a:cubicBezTo>
                        <a:pt x="32" y="107"/>
                        <a:pt x="32" y="107"/>
                        <a:pt x="32" y="107"/>
                      </a:cubicBezTo>
                      <a:cubicBezTo>
                        <a:pt x="26" y="102"/>
                        <a:pt x="26" y="102"/>
                        <a:pt x="26" y="102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7" y="97"/>
                        <a:pt x="26" y="95"/>
                        <a:pt x="26" y="93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6" y="85"/>
                        <a:pt x="26" y="85"/>
                        <a:pt x="26" y="85"/>
                      </a:cubicBezTo>
                      <a:cubicBezTo>
                        <a:pt x="26" y="83"/>
                        <a:pt x="27" y="81"/>
                        <a:pt x="28" y="79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4" y="73"/>
                        <a:pt x="34" y="73"/>
                        <a:pt x="34" y="73"/>
                      </a:cubicBezTo>
                      <a:cubicBezTo>
                        <a:pt x="36" y="72"/>
                        <a:pt x="38" y="71"/>
                        <a:pt x="40" y="71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cubicBezTo>
                        <a:pt x="48" y="71"/>
                        <a:pt x="48" y="71"/>
                        <a:pt x="48" y="71"/>
                      </a:cubicBezTo>
                      <a:cubicBezTo>
                        <a:pt x="50" y="71"/>
                        <a:pt x="52" y="72"/>
                        <a:pt x="54" y="73"/>
                      </a:cubicBezTo>
                      <a:cubicBezTo>
                        <a:pt x="57" y="71"/>
                        <a:pt x="57" y="71"/>
                        <a:pt x="57" y="71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81"/>
                        <a:pt x="62" y="83"/>
                        <a:pt x="63" y="85"/>
                      </a:cubicBezTo>
                      <a:cubicBezTo>
                        <a:pt x="66" y="85"/>
                        <a:pt x="66" y="85"/>
                        <a:pt x="66" y="85"/>
                      </a:cubicBezTo>
                      <a:lnTo>
                        <a:pt x="66" y="93"/>
                      </a:lnTo>
                      <a:close/>
                      <a:moveTo>
                        <a:pt x="136" y="77"/>
                      </a:move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29" y="80"/>
                        <a:pt x="128" y="84"/>
                        <a:pt x="126" y="87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21" y="100"/>
                        <a:pt x="121" y="100"/>
                        <a:pt x="121" y="100"/>
                      </a:cubicBezTo>
                      <a:cubicBezTo>
                        <a:pt x="117" y="96"/>
                        <a:pt x="117" y="96"/>
                        <a:pt x="117" y="96"/>
                      </a:cubicBezTo>
                      <a:cubicBezTo>
                        <a:pt x="114" y="98"/>
                        <a:pt x="110" y="99"/>
                        <a:pt x="107" y="100"/>
                      </a:cubicBezTo>
                      <a:cubicBezTo>
                        <a:pt x="107" y="105"/>
                        <a:pt x="107" y="105"/>
                        <a:pt x="107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cubicBezTo>
                        <a:pt x="90" y="100"/>
                        <a:pt x="86" y="98"/>
                        <a:pt x="83" y="96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72" y="84"/>
                        <a:pt x="71" y="81"/>
                        <a:pt x="70" y="77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70" y="64"/>
                        <a:pt x="70" y="64"/>
                        <a:pt x="70" y="64"/>
                      </a:cubicBezTo>
                      <a:cubicBezTo>
                        <a:pt x="70" y="60"/>
                        <a:pt x="72" y="56"/>
                        <a:pt x="74" y="53"/>
                      </a:cubicBezTo>
                      <a:cubicBezTo>
                        <a:pt x="70" y="49"/>
                        <a:pt x="70" y="49"/>
                        <a:pt x="70" y="49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3" y="44"/>
                        <a:pt x="83" y="44"/>
                        <a:pt x="83" y="44"/>
                      </a:cubicBezTo>
                      <a:cubicBezTo>
                        <a:pt x="86" y="42"/>
                        <a:pt x="90" y="41"/>
                        <a:pt x="94" y="40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10" y="41"/>
                        <a:pt x="114" y="42"/>
                        <a:pt x="117" y="44"/>
                      </a:cubicBezTo>
                      <a:cubicBezTo>
                        <a:pt x="121" y="40"/>
                        <a:pt x="121" y="40"/>
                        <a:pt x="121" y="40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128" y="57"/>
                        <a:pt x="130" y="60"/>
                        <a:pt x="130" y="64"/>
                      </a:cubicBezTo>
                      <a:cubicBezTo>
                        <a:pt x="136" y="64"/>
                        <a:pt x="136" y="64"/>
                        <a:pt x="136" y="64"/>
                      </a:cubicBezTo>
                      <a:lnTo>
                        <a:pt x="136" y="7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813" y="3580"/>
              <a:ext cx="2887" cy="2888"/>
              <a:chOff x="4325938" y="2273300"/>
              <a:chExt cx="1833562" cy="1833563"/>
            </a:xfrm>
          </p:grpSpPr>
          <p:sp>
            <p:nvSpPr>
              <p:cNvPr id="7172" name="任意多边形 3"/>
              <p:cNvSpPr>
                <a:spLocks noChangeArrowheads="1"/>
              </p:cNvSpPr>
              <p:nvPr/>
            </p:nvSpPr>
            <p:spPr bwMode="auto">
              <a:xfrm>
                <a:off x="4325938" y="2273300"/>
                <a:ext cx="1833562" cy="1833563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3" name="椭圆 4"/>
              <p:cNvSpPr>
                <a:spLocks noChangeArrowheads="1"/>
              </p:cNvSpPr>
              <p:nvPr/>
            </p:nvSpPr>
            <p:spPr bwMode="auto">
              <a:xfrm>
                <a:off x="4638675" y="2590800"/>
                <a:ext cx="1208088" cy="1208088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9" name="组合 15"/>
              <p:cNvGrpSpPr/>
              <p:nvPr/>
            </p:nvGrpSpPr>
            <p:grpSpPr bwMode="auto">
              <a:xfrm>
                <a:off x="5045075" y="2954338"/>
                <a:ext cx="406400" cy="404812"/>
                <a:chOff x="0" y="0"/>
                <a:chExt cx="453105" cy="448433"/>
              </a:xfrm>
            </p:grpSpPr>
            <p:sp>
              <p:nvSpPr>
                <p:cNvPr id="7201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227658 w 205"/>
                    <a:gd name="T1" fmla="*/ 42083 h 89"/>
                    <a:gd name="T2" fmla="*/ 103883 w 205"/>
                    <a:gd name="T3" fmla="*/ 0 h 89"/>
                    <a:gd name="T4" fmla="*/ 0 w 205"/>
                    <a:gd name="T5" fmla="*/ 0 h 89"/>
                    <a:gd name="T6" fmla="*/ 0 w 205"/>
                    <a:gd name="T7" fmla="*/ 148397 h 89"/>
                    <a:gd name="T8" fmla="*/ 48626 w 205"/>
                    <a:gd name="T9" fmla="*/ 197124 h 89"/>
                    <a:gd name="T10" fmla="*/ 404479 w 205"/>
                    <a:gd name="T11" fmla="*/ 197124 h 89"/>
                    <a:gd name="T12" fmla="*/ 453105 w 205"/>
                    <a:gd name="T13" fmla="*/ 148397 h 89"/>
                    <a:gd name="T14" fmla="*/ 453105 w 205"/>
                    <a:gd name="T15" fmla="*/ 0 h 89"/>
                    <a:gd name="T16" fmla="*/ 349222 w 205"/>
                    <a:gd name="T17" fmla="*/ 0 h 89"/>
                    <a:gd name="T18" fmla="*/ 227658 w 205"/>
                    <a:gd name="T19" fmla="*/ 42083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2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404479 w 205"/>
                    <a:gd name="T1" fmla="*/ 92774 h 118"/>
                    <a:gd name="T2" fmla="*/ 397848 w 205"/>
                    <a:gd name="T3" fmla="*/ 92774 h 118"/>
                    <a:gd name="T4" fmla="*/ 340381 w 205"/>
                    <a:gd name="T5" fmla="*/ 92774 h 118"/>
                    <a:gd name="T6" fmla="*/ 340381 w 205"/>
                    <a:gd name="T7" fmla="*/ 48596 h 118"/>
                    <a:gd name="T8" fmla="*/ 291755 w 205"/>
                    <a:gd name="T9" fmla="*/ 0 h 118"/>
                    <a:gd name="T10" fmla="*/ 161350 w 205"/>
                    <a:gd name="T11" fmla="*/ 0 h 118"/>
                    <a:gd name="T12" fmla="*/ 112724 w 205"/>
                    <a:gd name="T13" fmla="*/ 48596 h 118"/>
                    <a:gd name="T14" fmla="*/ 112724 w 205"/>
                    <a:gd name="T15" fmla="*/ 92774 h 118"/>
                    <a:gd name="T16" fmla="*/ 55257 w 205"/>
                    <a:gd name="T17" fmla="*/ 92774 h 118"/>
                    <a:gd name="T18" fmla="*/ 48626 w 205"/>
                    <a:gd name="T19" fmla="*/ 92774 h 118"/>
                    <a:gd name="T20" fmla="*/ 0 w 205"/>
                    <a:gd name="T21" fmla="*/ 141371 h 118"/>
                    <a:gd name="T22" fmla="*/ 0 w 205"/>
                    <a:gd name="T23" fmla="*/ 223100 h 118"/>
                    <a:gd name="T24" fmla="*/ 119354 w 205"/>
                    <a:gd name="T25" fmla="*/ 223100 h 118"/>
                    <a:gd name="T26" fmla="*/ 227658 w 205"/>
                    <a:gd name="T27" fmla="*/ 260652 h 118"/>
                    <a:gd name="T28" fmla="*/ 333751 w 205"/>
                    <a:gd name="T29" fmla="*/ 223100 h 118"/>
                    <a:gd name="T30" fmla="*/ 453105 w 205"/>
                    <a:gd name="T31" fmla="*/ 223100 h 118"/>
                    <a:gd name="T32" fmla="*/ 453105 w 205"/>
                    <a:gd name="T33" fmla="*/ 141371 h 118"/>
                    <a:gd name="T34" fmla="*/ 404479 w 205"/>
                    <a:gd name="T35" fmla="*/ 92774 h 118"/>
                    <a:gd name="T36" fmla="*/ 148088 w 205"/>
                    <a:gd name="T37" fmla="*/ 57432 h 118"/>
                    <a:gd name="T38" fmla="*/ 148088 w 205"/>
                    <a:gd name="T39" fmla="*/ 48596 h 118"/>
                    <a:gd name="T40" fmla="*/ 161350 w 205"/>
                    <a:gd name="T41" fmla="*/ 37552 h 118"/>
                    <a:gd name="T42" fmla="*/ 291755 w 205"/>
                    <a:gd name="T43" fmla="*/ 37552 h 118"/>
                    <a:gd name="T44" fmla="*/ 305017 w 205"/>
                    <a:gd name="T45" fmla="*/ 48596 h 118"/>
                    <a:gd name="T46" fmla="*/ 305017 w 205"/>
                    <a:gd name="T47" fmla="*/ 57432 h 118"/>
                    <a:gd name="T48" fmla="*/ 305017 w 205"/>
                    <a:gd name="T49" fmla="*/ 92774 h 118"/>
                    <a:gd name="T50" fmla="*/ 148088 w 205"/>
                    <a:gd name="T51" fmla="*/ 92774 h 118"/>
                    <a:gd name="T52" fmla="*/ 148088 w 205"/>
                    <a:gd name="T53" fmla="*/ 57432 h 118"/>
                    <a:gd name="T54" fmla="*/ 223237 w 205"/>
                    <a:gd name="T55" fmla="*/ 223100 h 118"/>
                    <a:gd name="T56" fmla="*/ 187873 w 205"/>
                    <a:gd name="T57" fmla="*/ 189967 h 118"/>
                    <a:gd name="T58" fmla="*/ 223237 w 205"/>
                    <a:gd name="T59" fmla="*/ 154624 h 118"/>
                    <a:gd name="T60" fmla="*/ 258601 w 205"/>
                    <a:gd name="T61" fmla="*/ 189967 h 118"/>
                    <a:gd name="T62" fmla="*/ 223237 w 205"/>
                    <a:gd name="T63" fmla="*/ 223100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1243" y="3600"/>
              <a:ext cx="2890" cy="2890"/>
              <a:chOff x="7138988" y="2286000"/>
              <a:chExt cx="1835150" cy="1835150"/>
            </a:xfrm>
          </p:grpSpPr>
          <p:sp>
            <p:nvSpPr>
              <p:cNvPr id="7174" name="任意多边形 5"/>
              <p:cNvSpPr>
                <a:spLocks noChangeArrowheads="1"/>
              </p:cNvSpPr>
              <p:nvPr/>
            </p:nvSpPr>
            <p:spPr bwMode="auto">
              <a:xfrm>
                <a:off x="7138988" y="2286000"/>
                <a:ext cx="1835150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5" name="椭圆 6"/>
              <p:cNvSpPr>
                <a:spLocks noChangeArrowheads="1"/>
              </p:cNvSpPr>
              <p:nvPr/>
            </p:nvSpPr>
            <p:spPr bwMode="auto">
              <a:xfrm>
                <a:off x="7453313" y="2603500"/>
                <a:ext cx="1208087" cy="1209675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0" name="组合 18"/>
              <p:cNvGrpSpPr/>
              <p:nvPr/>
            </p:nvGrpSpPr>
            <p:grpSpPr bwMode="auto">
              <a:xfrm>
                <a:off x="7880350" y="2974975"/>
                <a:ext cx="425450" cy="457200"/>
                <a:chOff x="0" y="0"/>
                <a:chExt cx="466184" cy="501686"/>
              </a:xfrm>
            </p:grpSpPr>
            <p:sp>
              <p:nvSpPr>
                <p:cNvPr id="7196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35095 w 23"/>
                    <a:gd name="T1" fmla="*/ 0 h 21"/>
                    <a:gd name="T2" fmla="*/ 35095 w 23"/>
                    <a:gd name="T3" fmla="*/ 8898 h 21"/>
                    <a:gd name="T4" fmla="*/ 41675 w 23"/>
                    <a:gd name="T5" fmla="*/ 24468 h 21"/>
                    <a:gd name="T6" fmla="*/ 21934 w 23"/>
                    <a:gd name="T7" fmla="*/ 37814 h 21"/>
                    <a:gd name="T8" fmla="*/ 8774 w 23"/>
                    <a:gd name="T9" fmla="*/ 20019 h 21"/>
                    <a:gd name="T10" fmla="*/ 13161 w 23"/>
                    <a:gd name="T11" fmla="*/ 11122 h 21"/>
                    <a:gd name="T12" fmla="*/ 13161 w 23"/>
                    <a:gd name="T13" fmla="*/ 0 h 21"/>
                    <a:gd name="T14" fmla="*/ 0 w 23"/>
                    <a:gd name="T15" fmla="*/ 22244 h 21"/>
                    <a:gd name="T16" fmla="*/ 24128 w 23"/>
                    <a:gd name="T17" fmla="*/ 46712 h 21"/>
                    <a:gd name="T18" fmla="*/ 50449 w 23"/>
                    <a:gd name="T19" fmla="*/ 22244 h 21"/>
                    <a:gd name="T20" fmla="*/ 35095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198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53014 w 118"/>
                    <a:gd name="T1" fmla="*/ 41969 h 118"/>
                    <a:gd name="T2" fmla="*/ 41969 w 118"/>
                    <a:gd name="T3" fmla="*/ 207638 h 118"/>
                    <a:gd name="T4" fmla="*/ 207638 w 118"/>
                    <a:gd name="T5" fmla="*/ 218683 h 118"/>
                    <a:gd name="T6" fmla="*/ 218683 w 118"/>
                    <a:gd name="T7" fmla="*/ 53014 h 118"/>
                    <a:gd name="T8" fmla="*/ 53014 w 118"/>
                    <a:gd name="T9" fmla="*/ 41969 h 118"/>
                    <a:gd name="T10" fmla="*/ 141371 w 118"/>
                    <a:gd name="T11" fmla="*/ 185549 h 118"/>
                    <a:gd name="T12" fmla="*/ 141371 w 118"/>
                    <a:gd name="T13" fmla="*/ 205429 h 118"/>
                    <a:gd name="T14" fmla="*/ 123699 w 118"/>
                    <a:gd name="T15" fmla="*/ 205429 h 118"/>
                    <a:gd name="T16" fmla="*/ 123699 w 118"/>
                    <a:gd name="T17" fmla="*/ 187758 h 118"/>
                    <a:gd name="T18" fmla="*/ 90566 w 118"/>
                    <a:gd name="T19" fmla="*/ 178922 h 118"/>
                    <a:gd name="T20" fmla="*/ 94983 w 118"/>
                    <a:gd name="T21" fmla="*/ 156833 h 118"/>
                    <a:gd name="T22" fmla="*/ 128117 w 118"/>
                    <a:gd name="T23" fmla="*/ 165669 h 118"/>
                    <a:gd name="T24" fmla="*/ 145788 w 118"/>
                    <a:gd name="T25" fmla="*/ 154624 h 118"/>
                    <a:gd name="T26" fmla="*/ 125908 w 118"/>
                    <a:gd name="T27" fmla="*/ 136953 h 118"/>
                    <a:gd name="T28" fmla="*/ 90566 w 118"/>
                    <a:gd name="T29" fmla="*/ 101610 h 118"/>
                    <a:gd name="T30" fmla="*/ 123699 w 118"/>
                    <a:gd name="T31" fmla="*/ 68476 h 118"/>
                    <a:gd name="T32" fmla="*/ 123699 w 118"/>
                    <a:gd name="T33" fmla="*/ 50805 h 118"/>
                    <a:gd name="T34" fmla="*/ 141371 w 118"/>
                    <a:gd name="T35" fmla="*/ 50805 h 118"/>
                    <a:gd name="T36" fmla="*/ 141371 w 118"/>
                    <a:gd name="T37" fmla="*/ 66267 h 118"/>
                    <a:gd name="T38" fmla="*/ 170086 w 118"/>
                    <a:gd name="T39" fmla="*/ 72894 h 118"/>
                    <a:gd name="T40" fmla="*/ 163460 w 118"/>
                    <a:gd name="T41" fmla="*/ 94983 h 118"/>
                    <a:gd name="T42" fmla="*/ 136953 w 118"/>
                    <a:gd name="T43" fmla="*/ 88357 h 118"/>
                    <a:gd name="T44" fmla="*/ 121490 w 118"/>
                    <a:gd name="T45" fmla="*/ 99401 h 118"/>
                    <a:gd name="T46" fmla="*/ 143579 w 118"/>
                    <a:gd name="T47" fmla="*/ 114864 h 118"/>
                    <a:gd name="T48" fmla="*/ 174504 w 118"/>
                    <a:gd name="T49" fmla="*/ 152415 h 118"/>
                    <a:gd name="T50" fmla="*/ 141371 w 118"/>
                    <a:gd name="T51" fmla="*/ 185549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9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305038 w 153"/>
                    <a:gd name="T1" fmla="*/ 391182 h 227"/>
                    <a:gd name="T2" fmla="*/ 35367 w 153"/>
                    <a:gd name="T3" fmla="*/ 391182 h 227"/>
                    <a:gd name="T4" fmla="*/ 35367 w 153"/>
                    <a:gd name="T5" fmla="*/ 35361 h 227"/>
                    <a:gd name="T6" fmla="*/ 305038 w 153"/>
                    <a:gd name="T7" fmla="*/ 35361 h 227"/>
                    <a:gd name="T8" fmla="*/ 305038 w 153"/>
                    <a:gd name="T9" fmla="*/ 227637 h 227"/>
                    <a:gd name="T10" fmla="*/ 307248 w 153"/>
                    <a:gd name="T11" fmla="*/ 225427 h 227"/>
                    <a:gd name="T12" fmla="*/ 338194 w 153"/>
                    <a:gd name="T13" fmla="*/ 207747 h 227"/>
                    <a:gd name="T14" fmla="*/ 338194 w 153"/>
                    <a:gd name="T15" fmla="*/ 28731 h 227"/>
                    <a:gd name="T16" fmla="*/ 311669 w 153"/>
                    <a:gd name="T17" fmla="*/ 0 h 227"/>
                    <a:gd name="T18" fmla="*/ 26525 w 153"/>
                    <a:gd name="T19" fmla="*/ 0 h 227"/>
                    <a:gd name="T20" fmla="*/ 0 w 153"/>
                    <a:gd name="T21" fmla="*/ 28731 h 227"/>
                    <a:gd name="T22" fmla="*/ 0 w 153"/>
                    <a:gd name="T23" fmla="*/ 475165 h 227"/>
                    <a:gd name="T24" fmla="*/ 26525 w 153"/>
                    <a:gd name="T25" fmla="*/ 501686 h 227"/>
                    <a:gd name="T26" fmla="*/ 311669 w 153"/>
                    <a:gd name="T27" fmla="*/ 501686 h 227"/>
                    <a:gd name="T28" fmla="*/ 338194 w 153"/>
                    <a:gd name="T29" fmla="*/ 475165 h 227"/>
                    <a:gd name="T30" fmla="*/ 338194 w 153"/>
                    <a:gd name="T31" fmla="*/ 388972 h 227"/>
                    <a:gd name="T32" fmla="*/ 305038 w 153"/>
                    <a:gd name="T33" fmla="*/ 366872 h 227"/>
                    <a:gd name="T34" fmla="*/ 305038 w 153"/>
                    <a:gd name="T35" fmla="*/ 391182 h 227"/>
                    <a:gd name="T36" fmla="*/ 165781 w 153"/>
                    <a:gd name="T37" fmla="*/ 488426 h 227"/>
                    <a:gd name="T38" fmla="*/ 123783 w 153"/>
                    <a:gd name="T39" fmla="*/ 444224 h 227"/>
                    <a:gd name="T40" fmla="*/ 165781 w 153"/>
                    <a:gd name="T41" fmla="*/ 402233 h 227"/>
                    <a:gd name="T42" fmla="*/ 209990 w 153"/>
                    <a:gd name="T43" fmla="*/ 444224 h 227"/>
                    <a:gd name="T44" fmla="*/ 165781 w 153"/>
                    <a:gd name="T45" fmla="*/ 488426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0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159559 w 86"/>
                    <a:gd name="T1" fmla="*/ 37674 h 86"/>
                    <a:gd name="T2" fmla="*/ 39890 w 86"/>
                    <a:gd name="T3" fmla="*/ 31025 h 86"/>
                    <a:gd name="T4" fmla="*/ 31025 w 86"/>
                    <a:gd name="T5" fmla="*/ 150694 h 86"/>
                    <a:gd name="T6" fmla="*/ 152910 w 86"/>
                    <a:gd name="T7" fmla="*/ 159559 h 86"/>
                    <a:gd name="T8" fmla="*/ 159559 w 86"/>
                    <a:gd name="T9" fmla="*/ 37674 h 86"/>
                    <a:gd name="T10" fmla="*/ 101940 w 86"/>
                    <a:gd name="T11" fmla="*/ 139614 h 86"/>
                    <a:gd name="T12" fmla="*/ 101940 w 86"/>
                    <a:gd name="T13" fmla="*/ 155127 h 86"/>
                    <a:gd name="T14" fmla="*/ 88644 w 86"/>
                    <a:gd name="T15" fmla="*/ 155127 h 86"/>
                    <a:gd name="T16" fmla="*/ 88644 w 86"/>
                    <a:gd name="T17" fmla="*/ 141830 h 86"/>
                    <a:gd name="T18" fmla="*/ 62051 w 86"/>
                    <a:gd name="T19" fmla="*/ 135182 h 86"/>
                    <a:gd name="T20" fmla="*/ 66483 w 86"/>
                    <a:gd name="T21" fmla="*/ 117453 h 86"/>
                    <a:gd name="T22" fmla="*/ 90860 w 86"/>
                    <a:gd name="T23" fmla="*/ 124101 h 86"/>
                    <a:gd name="T24" fmla="*/ 106372 w 86"/>
                    <a:gd name="T25" fmla="*/ 115237 h 86"/>
                    <a:gd name="T26" fmla="*/ 90860 w 86"/>
                    <a:gd name="T27" fmla="*/ 101940 h 86"/>
                    <a:gd name="T28" fmla="*/ 64267 w 86"/>
                    <a:gd name="T29" fmla="*/ 75347 h 86"/>
                    <a:gd name="T30" fmla="*/ 88644 w 86"/>
                    <a:gd name="T31" fmla="*/ 48754 h 86"/>
                    <a:gd name="T32" fmla="*/ 88644 w 86"/>
                    <a:gd name="T33" fmla="*/ 33241 h 86"/>
                    <a:gd name="T34" fmla="*/ 104156 w 86"/>
                    <a:gd name="T35" fmla="*/ 33241 h 86"/>
                    <a:gd name="T36" fmla="*/ 104156 w 86"/>
                    <a:gd name="T37" fmla="*/ 46538 h 86"/>
                    <a:gd name="T38" fmla="*/ 124101 w 86"/>
                    <a:gd name="T39" fmla="*/ 50970 h 86"/>
                    <a:gd name="T40" fmla="*/ 119669 w 86"/>
                    <a:gd name="T41" fmla="*/ 68699 h 86"/>
                    <a:gd name="T42" fmla="*/ 99724 w 86"/>
                    <a:gd name="T43" fmla="*/ 64267 h 86"/>
                    <a:gd name="T44" fmla="*/ 86428 w 86"/>
                    <a:gd name="T45" fmla="*/ 70915 h 86"/>
                    <a:gd name="T46" fmla="*/ 104156 w 86"/>
                    <a:gd name="T47" fmla="*/ 84212 h 86"/>
                    <a:gd name="T48" fmla="*/ 128533 w 86"/>
                    <a:gd name="T49" fmla="*/ 113021 h 86"/>
                    <a:gd name="T50" fmla="*/ 101940 w 86"/>
                    <a:gd name="T51" fmla="*/ 139614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4625" y="5290"/>
              <a:ext cx="2888" cy="2890"/>
              <a:chOff x="2936875" y="3359150"/>
              <a:chExt cx="1833563" cy="1835150"/>
            </a:xfrm>
          </p:grpSpPr>
          <p:sp>
            <p:nvSpPr>
              <p:cNvPr id="7170" name="任意多边形 1"/>
              <p:cNvSpPr>
                <a:spLocks noChangeArrowheads="1"/>
              </p:cNvSpPr>
              <p:nvPr/>
            </p:nvSpPr>
            <p:spPr bwMode="auto">
              <a:xfrm>
                <a:off x="2936875" y="3359150"/>
                <a:ext cx="1833563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1" name="椭圆 2"/>
              <p:cNvSpPr>
                <a:spLocks noChangeArrowheads="1"/>
              </p:cNvSpPr>
              <p:nvPr/>
            </p:nvSpPr>
            <p:spPr bwMode="auto">
              <a:xfrm>
                <a:off x="3249613" y="3678238"/>
                <a:ext cx="1208087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1" name="组合 24"/>
              <p:cNvGrpSpPr/>
              <p:nvPr/>
            </p:nvGrpSpPr>
            <p:grpSpPr bwMode="auto">
              <a:xfrm>
                <a:off x="3616325" y="4022725"/>
                <a:ext cx="474663" cy="536575"/>
                <a:chOff x="0" y="0"/>
                <a:chExt cx="406393" cy="459645"/>
              </a:xfrm>
            </p:grpSpPr>
            <p:sp>
              <p:nvSpPr>
                <p:cNvPr id="7193" name="Freeform 148"/>
                <p:cNvSpPr>
                  <a:spLocks noEditPoints="1" noChangeArrowheads="1"/>
                </p:cNvSpPr>
                <p:nvPr/>
              </p:nvSpPr>
              <p:spPr bwMode="auto">
                <a:xfrm>
                  <a:off x="55120" y="0"/>
                  <a:ext cx="351273" cy="456842"/>
                </a:xfrm>
                <a:custGeom>
                  <a:avLst/>
                  <a:gdLst>
                    <a:gd name="T0" fmla="*/ 346854 w 159"/>
                    <a:gd name="T1" fmla="*/ 408289 h 207"/>
                    <a:gd name="T2" fmla="*/ 196625 w 159"/>
                    <a:gd name="T3" fmla="*/ 174350 h 207"/>
                    <a:gd name="T4" fmla="*/ 203252 w 159"/>
                    <a:gd name="T5" fmla="*/ 52967 h 207"/>
                    <a:gd name="T6" fmla="*/ 92789 w 159"/>
                    <a:gd name="T7" fmla="*/ 8828 h 207"/>
                    <a:gd name="T8" fmla="*/ 154648 w 159"/>
                    <a:gd name="T9" fmla="*/ 105934 h 207"/>
                    <a:gd name="T10" fmla="*/ 81743 w 159"/>
                    <a:gd name="T11" fmla="*/ 152281 h 207"/>
                    <a:gd name="T12" fmla="*/ 22093 w 159"/>
                    <a:gd name="T13" fmla="*/ 59588 h 207"/>
                    <a:gd name="T14" fmla="*/ 22093 w 159"/>
                    <a:gd name="T15" fmla="*/ 169936 h 207"/>
                    <a:gd name="T16" fmla="*/ 136974 w 159"/>
                    <a:gd name="T17" fmla="*/ 211869 h 207"/>
                    <a:gd name="T18" fmla="*/ 287204 w 159"/>
                    <a:gd name="T19" fmla="*/ 445807 h 207"/>
                    <a:gd name="T20" fmla="*/ 315925 w 159"/>
                    <a:gd name="T21" fmla="*/ 452428 h 207"/>
                    <a:gd name="T22" fmla="*/ 340227 w 159"/>
                    <a:gd name="T23" fmla="*/ 434772 h 207"/>
                    <a:gd name="T24" fmla="*/ 346854 w 159"/>
                    <a:gd name="T25" fmla="*/ 408289 h 207"/>
                    <a:gd name="T26" fmla="*/ 318134 w 159"/>
                    <a:gd name="T27" fmla="*/ 425944 h 207"/>
                    <a:gd name="T28" fmla="*/ 296041 w 159"/>
                    <a:gd name="T29" fmla="*/ 421531 h 207"/>
                    <a:gd name="T30" fmla="*/ 302669 w 159"/>
                    <a:gd name="T31" fmla="*/ 401668 h 207"/>
                    <a:gd name="T32" fmla="*/ 322553 w 159"/>
                    <a:gd name="T33" fmla="*/ 406082 h 207"/>
                    <a:gd name="T34" fmla="*/ 318134 w 159"/>
                    <a:gd name="T35" fmla="*/ 425944 h 20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9"/>
                    <a:gd name="T55" fmla="*/ 0 h 207"/>
                    <a:gd name="T56" fmla="*/ 159 w 159"/>
                    <a:gd name="T57" fmla="*/ 207 h 20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9" h="207">
                      <a:moveTo>
                        <a:pt x="157" y="185"/>
                      </a:move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101" y="63"/>
                        <a:pt x="103" y="42"/>
                        <a:pt x="92" y="24"/>
                      </a:cubicBezTo>
                      <a:cubicBezTo>
                        <a:pt x="81" y="8"/>
                        <a:pt x="61" y="0"/>
                        <a:pt x="42" y="4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37" y="69"/>
                        <a:pt x="37" y="69"/>
                        <a:pt x="37" y="69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" y="42"/>
                        <a:pt x="0" y="61"/>
                        <a:pt x="10" y="77"/>
                      </a:cubicBezTo>
                      <a:cubicBezTo>
                        <a:pt x="21" y="95"/>
                        <a:pt x="43" y="102"/>
                        <a:pt x="62" y="96"/>
                      </a:cubicBezTo>
                      <a:cubicBezTo>
                        <a:pt x="130" y="202"/>
                        <a:pt x="130" y="202"/>
                        <a:pt x="130" y="202"/>
                      </a:cubicBezTo>
                      <a:cubicBezTo>
                        <a:pt x="133" y="206"/>
                        <a:pt x="138" y="207"/>
                        <a:pt x="143" y="205"/>
                      </a:cubicBezTo>
                      <a:cubicBezTo>
                        <a:pt x="154" y="197"/>
                        <a:pt x="154" y="197"/>
                        <a:pt x="154" y="197"/>
                      </a:cubicBezTo>
                      <a:cubicBezTo>
                        <a:pt x="158" y="195"/>
                        <a:pt x="159" y="189"/>
                        <a:pt x="157" y="185"/>
                      </a:cubicBezTo>
                      <a:close/>
                      <a:moveTo>
                        <a:pt x="144" y="193"/>
                      </a:moveTo>
                      <a:cubicBezTo>
                        <a:pt x="141" y="195"/>
                        <a:pt x="136" y="195"/>
                        <a:pt x="134" y="191"/>
                      </a:cubicBezTo>
                      <a:cubicBezTo>
                        <a:pt x="132" y="188"/>
                        <a:pt x="133" y="184"/>
                        <a:pt x="137" y="182"/>
                      </a:cubicBezTo>
                      <a:cubicBezTo>
                        <a:pt x="140" y="180"/>
                        <a:pt x="144" y="181"/>
                        <a:pt x="146" y="184"/>
                      </a:cubicBezTo>
                      <a:cubicBezTo>
                        <a:pt x="148" y="187"/>
                        <a:pt x="147" y="191"/>
                        <a:pt x="144" y="19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4" name="Freeform 149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231691"/>
                  <a:ext cx="231691" cy="227954"/>
                </a:xfrm>
                <a:custGeom>
                  <a:avLst/>
                  <a:gdLst>
                    <a:gd name="T0" fmla="*/ 200799 w 105"/>
                    <a:gd name="T1" fmla="*/ 57542 h 103"/>
                    <a:gd name="T2" fmla="*/ 214038 w 105"/>
                    <a:gd name="T3" fmla="*/ 44263 h 103"/>
                    <a:gd name="T4" fmla="*/ 185353 w 105"/>
                    <a:gd name="T5" fmla="*/ 15492 h 103"/>
                    <a:gd name="T6" fmla="*/ 172113 w 105"/>
                    <a:gd name="T7" fmla="*/ 28771 h 103"/>
                    <a:gd name="T8" fmla="*/ 136808 w 105"/>
                    <a:gd name="T9" fmla="*/ 15492 h 103"/>
                    <a:gd name="T10" fmla="*/ 136808 w 105"/>
                    <a:gd name="T11" fmla="*/ 0 h 103"/>
                    <a:gd name="T12" fmla="*/ 94883 w 105"/>
                    <a:gd name="T13" fmla="*/ 0 h 103"/>
                    <a:gd name="T14" fmla="*/ 94883 w 105"/>
                    <a:gd name="T15" fmla="*/ 15492 h 103"/>
                    <a:gd name="T16" fmla="*/ 61784 w 105"/>
                    <a:gd name="T17" fmla="*/ 28771 h 103"/>
                    <a:gd name="T18" fmla="*/ 48545 w 105"/>
                    <a:gd name="T19" fmla="*/ 15492 h 103"/>
                    <a:gd name="T20" fmla="*/ 17653 w 105"/>
                    <a:gd name="T21" fmla="*/ 44263 h 103"/>
                    <a:gd name="T22" fmla="*/ 33099 w 105"/>
                    <a:gd name="T23" fmla="*/ 59755 h 103"/>
                    <a:gd name="T24" fmla="*/ 17653 w 105"/>
                    <a:gd name="T25" fmla="*/ 92952 h 103"/>
                    <a:gd name="T26" fmla="*/ 0 w 105"/>
                    <a:gd name="T27" fmla="*/ 92952 h 103"/>
                    <a:gd name="T28" fmla="*/ 0 w 105"/>
                    <a:gd name="T29" fmla="*/ 135002 h 103"/>
                    <a:gd name="T30" fmla="*/ 19859 w 105"/>
                    <a:gd name="T31" fmla="*/ 135002 h 103"/>
                    <a:gd name="T32" fmla="*/ 33099 w 105"/>
                    <a:gd name="T33" fmla="*/ 168199 h 103"/>
                    <a:gd name="T34" fmla="*/ 19859 w 105"/>
                    <a:gd name="T35" fmla="*/ 181478 h 103"/>
                    <a:gd name="T36" fmla="*/ 48545 w 105"/>
                    <a:gd name="T37" fmla="*/ 210249 h 103"/>
                    <a:gd name="T38" fmla="*/ 61784 w 105"/>
                    <a:gd name="T39" fmla="*/ 196970 h 103"/>
                    <a:gd name="T40" fmla="*/ 94883 w 105"/>
                    <a:gd name="T41" fmla="*/ 210249 h 103"/>
                    <a:gd name="T42" fmla="*/ 94883 w 105"/>
                    <a:gd name="T43" fmla="*/ 227954 h 103"/>
                    <a:gd name="T44" fmla="*/ 136808 w 105"/>
                    <a:gd name="T45" fmla="*/ 227954 h 103"/>
                    <a:gd name="T46" fmla="*/ 136808 w 105"/>
                    <a:gd name="T47" fmla="*/ 210249 h 103"/>
                    <a:gd name="T48" fmla="*/ 169907 w 105"/>
                    <a:gd name="T49" fmla="*/ 196970 h 103"/>
                    <a:gd name="T50" fmla="*/ 183146 w 105"/>
                    <a:gd name="T51" fmla="*/ 210249 h 103"/>
                    <a:gd name="T52" fmla="*/ 211832 w 105"/>
                    <a:gd name="T53" fmla="*/ 181478 h 103"/>
                    <a:gd name="T54" fmla="*/ 200799 w 105"/>
                    <a:gd name="T55" fmla="*/ 168199 h 103"/>
                    <a:gd name="T56" fmla="*/ 214038 w 105"/>
                    <a:gd name="T57" fmla="*/ 135002 h 103"/>
                    <a:gd name="T58" fmla="*/ 231691 w 105"/>
                    <a:gd name="T59" fmla="*/ 135002 h 103"/>
                    <a:gd name="T60" fmla="*/ 231691 w 105"/>
                    <a:gd name="T61" fmla="*/ 92952 h 103"/>
                    <a:gd name="T62" fmla="*/ 214038 w 105"/>
                    <a:gd name="T63" fmla="*/ 92952 h 103"/>
                    <a:gd name="T64" fmla="*/ 200799 w 105"/>
                    <a:gd name="T65" fmla="*/ 57542 h 103"/>
                    <a:gd name="T66" fmla="*/ 116949 w 105"/>
                    <a:gd name="T67" fmla="*/ 183691 h 103"/>
                    <a:gd name="T68" fmla="*/ 46338 w 105"/>
                    <a:gd name="T69" fmla="*/ 112870 h 103"/>
                    <a:gd name="T70" fmla="*/ 116949 w 105"/>
                    <a:gd name="T71" fmla="*/ 42050 h 103"/>
                    <a:gd name="T72" fmla="*/ 187559 w 105"/>
                    <a:gd name="T73" fmla="*/ 112870 h 103"/>
                    <a:gd name="T74" fmla="*/ 116949 w 105"/>
                    <a:gd name="T75" fmla="*/ 183691 h 10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05"/>
                    <a:gd name="T115" fmla="*/ 0 h 103"/>
                    <a:gd name="T116" fmla="*/ 105 w 105"/>
                    <a:gd name="T117" fmla="*/ 103 h 103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05" h="103">
                      <a:moveTo>
                        <a:pt x="91" y="26"/>
                      </a:moveTo>
                      <a:cubicBezTo>
                        <a:pt x="97" y="20"/>
                        <a:pt x="97" y="20"/>
                        <a:pt x="97" y="20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8" y="13"/>
                        <a:pt x="78" y="13"/>
                        <a:pt x="78" y="13"/>
                      </a:cubicBezTo>
                      <a:cubicBezTo>
                        <a:pt x="73" y="10"/>
                        <a:pt x="67" y="8"/>
                        <a:pt x="62" y="7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38" y="8"/>
                        <a:pt x="33" y="10"/>
                        <a:pt x="28" y="13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2" y="31"/>
                        <a:pt x="10" y="36"/>
                        <a:pt x="8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10" y="66"/>
                        <a:pt x="12" y="71"/>
                        <a:pt x="15" y="76"/>
                      </a:cubicBezTo>
                      <a:cubicBezTo>
                        <a:pt x="9" y="82"/>
                        <a:pt x="9" y="82"/>
                        <a:pt x="9" y="82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8" y="89"/>
                        <a:pt x="28" y="89"/>
                        <a:pt x="28" y="89"/>
                      </a:cubicBezTo>
                      <a:cubicBezTo>
                        <a:pt x="33" y="92"/>
                        <a:pt x="38" y="94"/>
                        <a:pt x="43" y="95"/>
                      </a:cubicBezTo>
                      <a:cubicBezTo>
                        <a:pt x="43" y="103"/>
                        <a:pt x="43" y="103"/>
                        <a:pt x="43" y="103"/>
                      </a:cubicBezTo>
                      <a:cubicBezTo>
                        <a:pt x="62" y="103"/>
                        <a:pt x="62" y="103"/>
                        <a:pt x="62" y="103"/>
                      </a:cubicBezTo>
                      <a:cubicBezTo>
                        <a:pt x="62" y="95"/>
                        <a:pt x="62" y="95"/>
                        <a:pt x="62" y="95"/>
                      </a:cubicBezTo>
                      <a:cubicBezTo>
                        <a:pt x="67" y="94"/>
                        <a:pt x="73" y="92"/>
                        <a:pt x="77" y="89"/>
                      </a:cubicBezTo>
                      <a:cubicBezTo>
                        <a:pt x="83" y="95"/>
                        <a:pt x="83" y="95"/>
                        <a:pt x="83" y="95"/>
                      </a:cubicBezTo>
                      <a:cubicBezTo>
                        <a:pt x="96" y="82"/>
                        <a:pt x="96" y="82"/>
                        <a:pt x="96" y="82"/>
                      </a:cubicBezTo>
                      <a:cubicBezTo>
                        <a:pt x="91" y="76"/>
                        <a:pt x="91" y="76"/>
                        <a:pt x="91" y="76"/>
                      </a:cubicBezTo>
                      <a:cubicBezTo>
                        <a:pt x="94" y="71"/>
                        <a:pt x="96" y="66"/>
                        <a:pt x="97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6" y="36"/>
                        <a:pt x="94" y="31"/>
                        <a:pt x="91" y="26"/>
                      </a:cubicBezTo>
                      <a:close/>
                      <a:moveTo>
                        <a:pt x="53" y="83"/>
                      </a:moveTo>
                      <a:cubicBezTo>
                        <a:pt x="35" y="83"/>
                        <a:pt x="21" y="69"/>
                        <a:pt x="21" y="51"/>
                      </a:cubicBezTo>
                      <a:cubicBezTo>
                        <a:pt x="21" y="33"/>
                        <a:pt x="35" y="19"/>
                        <a:pt x="53" y="19"/>
                      </a:cubicBezTo>
                      <a:cubicBezTo>
                        <a:pt x="71" y="19"/>
                        <a:pt x="85" y="33"/>
                        <a:pt x="85" y="51"/>
                      </a:cubicBezTo>
                      <a:cubicBezTo>
                        <a:pt x="85" y="69"/>
                        <a:pt x="71" y="83"/>
                        <a:pt x="53" y="8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5" name="Oval 150"/>
                <p:cNvSpPr>
                  <a:spLocks noChangeArrowheads="1"/>
                </p:cNvSpPr>
                <p:nvPr/>
              </p:nvSpPr>
              <p:spPr bwMode="auto">
                <a:xfrm>
                  <a:off x="97160" y="326983"/>
                  <a:ext cx="37370" cy="3737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46" name="文本框 4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展望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 the future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57766" y="1606014"/>
            <a:ext cx="3313112" cy="1995166"/>
            <a:chOff x="857042" y="3325188"/>
            <a:chExt cx="3313112" cy="1995166"/>
          </a:xfrm>
        </p:grpSpPr>
        <p:sp>
          <p:nvSpPr>
            <p:cNvPr id="49" name="矩形 48"/>
            <p:cNvSpPr/>
            <p:nvPr/>
          </p:nvSpPr>
          <p:spPr>
            <a:xfrm>
              <a:off x="857042" y="3782497"/>
              <a:ext cx="3313112" cy="15378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采用的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框架可能暂时只支持使用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Intel</a:t>
              </a:r>
              <a:r>
                <a:rPr lang="zh-CN" altLang="en-US" sz="2000" dirty="0">
                  <a:solidFill>
                    <a:prstClr val="white"/>
                  </a:solidFill>
                  <a:cs typeface="+mn-ea"/>
                  <a:sym typeface="+mn-lt"/>
                </a:rPr>
                <a:t>的设备。拟解决方案：可以使用不同的推理框架去支持其他设备。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74713" y="3325188"/>
              <a:ext cx="3213735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设备受限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84233" y="4165470"/>
            <a:ext cx="3565221" cy="2098541"/>
            <a:chOff x="874713" y="3374029"/>
            <a:chExt cx="3544033" cy="2014442"/>
          </a:xfrm>
        </p:grpSpPr>
        <p:sp>
          <p:nvSpPr>
            <p:cNvPr id="7" name="矩形 6"/>
            <p:cNvSpPr/>
            <p:nvPr/>
          </p:nvSpPr>
          <p:spPr>
            <a:xfrm>
              <a:off x="928517" y="3912244"/>
              <a:ext cx="3416781" cy="14762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对于主体完全融入背景，以至人眼都难以分辨的的主体，我们的算法可能无法有较优的表现。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74713" y="3374029"/>
              <a:ext cx="3544033" cy="5243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主体背景颜色十分相近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8450" y="2776855"/>
            <a:ext cx="65849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达成指标与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结果展示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221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Achieving target sample and result display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指标达成情况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Target achieved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4" name="Cube 4"/>
          <p:cNvSpPr/>
          <p:nvPr/>
        </p:nvSpPr>
        <p:spPr>
          <a:xfrm flipH="1">
            <a:off x="5079999" y="4822206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Cube 44"/>
          <p:cNvSpPr/>
          <p:nvPr/>
        </p:nvSpPr>
        <p:spPr>
          <a:xfrm flipH="1">
            <a:off x="6079951" y="441038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Cube 45"/>
          <p:cNvSpPr/>
          <p:nvPr/>
        </p:nvSpPr>
        <p:spPr>
          <a:xfrm flipH="1">
            <a:off x="7079902" y="399856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Cube 47"/>
          <p:cNvSpPr/>
          <p:nvPr/>
        </p:nvSpPr>
        <p:spPr>
          <a:xfrm flipH="1">
            <a:off x="8079854" y="358674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8" name="Cube 50"/>
          <p:cNvSpPr/>
          <p:nvPr/>
        </p:nvSpPr>
        <p:spPr>
          <a:xfrm flipH="1">
            <a:off x="9079805" y="317492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Text Placeholder 3"/>
          <p:cNvSpPr txBox="1"/>
          <p:nvPr/>
        </p:nvSpPr>
        <p:spPr>
          <a:xfrm>
            <a:off x="1723390" y="1483679"/>
            <a:ext cx="3881120" cy="66421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经过训练后的显著性检测模型仅为</a:t>
            </a:r>
            <a:r>
              <a:rPr lang="en-US" altLang="zh-CN" sz="1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7.03</a:t>
            </a:r>
            <a:r>
              <a:rPr lang="zh-CN" altLang="en-US" sz="1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MB</a:t>
            </a:r>
            <a:endParaRPr lang="zh-CN" altLang="en-US" sz="1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Text Placeholder 3"/>
          <p:cNvSpPr txBox="1"/>
          <p:nvPr/>
        </p:nvSpPr>
        <p:spPr>
          <a:xfrm>
            <a:off x="685819" y="1187759"/>
            <a:ext cx="904240" cy="118173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01</a:t>
            </a:r>
            <a:endParaRPr lang="zh-CN" altLang="en-US" sz="64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75" name="Text Placeholder 3"/>
          <p:cNvSpPr txBox="1"/>
          <p:nvPr/>
        </p:nvSpPr>
        <p:spPr>
          <a:xfrm>
            <a:off x="1767840" y="3448686"/>
            <a:ext cx="3456305" cy="71882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主体边缘细节清晰，MIOU 为</a:t>
            </a:r>
            <a:r>
              <a:rPr lang="zh-CN" altLang="en-US" sz="1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0.794</a:t>
            </a:r>
            <a:endParaRPr lang="zh-CN" altLang="en-US" sz="1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Text Placeholder 3"/>
          <p:cNvSpPr txBox="1"/>
          <p:nvPr/>
        </p:nvSpPr>
        <p:spPr>
          <a:xfrm>
            <a:off x="714394" y="2401402"/>
            <a:ext cx="847090" cy="923290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02</a:t>
            </a:r>
            <a:endParaRPr lang="zh-CN" altLang="en-US" sz="6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79" name="Text Placeholder 3"/>
          <p:cNvSpPr txBox="1"/>
          <p:nvPr/>
        </p:nvSpPr>
        <p:spPr>
          <a:xfrm>
            <a:off x="1767840" y="2452692"/>
            <a:ext cx="3916680" cy="76072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prstClr val="white"/>
                </a:solidFill>
                <a:cs typeface="+mn-ea"/>
                <a:sym typeface="+mn-lt"/>
              </a:rPr>
              <a:t>CPU</a:t>
            </a:r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设备上处理一张图像平均时间为</a:t>
            </a:r>
            <a:r>
              <a:rPr lang="en-US" altLang="zh-CN" sz="2000" dirty="0">
                <a:solidFill>
                  <a:srgbClr val="FF0000"/>
                </a:solidFill>
                <a:cs typeface="+mn-ea"/>
                <a:sym typeface="+mn-lt"/>
              </a:rPr>
              <a:t>0.858s</a:t>
            </a:r>
            <a:endParaRPr lang="en-US" altLang="zh-CN" sz="20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0" name="Text Placeholder 3"/>
          <p:cNvSpPr txBox="1"/>
          <p:nvPr/>
        </p:nvSpPr>
        <p:spPr>
          <a:xfrm>
            <a:off x="714394" y="3377333"/>
            <a:ext cx="847090" cy="923290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03</a:t>
            </a:r>
            <a:endParaRPr lang="zh-CN" altLang="en-US" sz="6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83" name="Text Placeholder 3"/>
          <p:cNvSpPr txBox="1"/>
          <p:nvPr/>
        </p:nvSpPr>
        <p:spPr>
          <a:xfrm>
            <a:off x="1767840" y="4554856"/>
            <a:ext cx="3456305" cy="35941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在网络模型融入了注意力机制</a:t>
            </a:r>
            <a:endParaRPr lang="zh-CN" alt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4" name="Text Placeholder 3"/>
          <p:cNvSpPr txBox="1"/>
          <p:nvPr/>
        </p:nvSpPr>
        <p:spPr>
          <a:xfrm>
            <a:off x="714392" y="4303570"/>
            <a:ext cx="847090" cy="923290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04</a:t>
            </a:r>
            <a:endParaRPr lang="zh-CN" altLang="en-US" sz="6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88" name="Text Placeholder 3"/>
          <p:cNvSpPr txBox="1"/>
          <p:nvPr/>
        </p:nvSpPr>
        <p:spPr>
          <a:xfrm>
            <a:off x="714392" y="5239748"/>
            <a:ext cx="847090" cy="923290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05</a:t>
            </a:r>
            <a:endParaRPr lang="zh-CN" altLang="en-US" sz="6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grpSp>
        <p:nvGrpSpPr>
          <p:cNvPr id="89" name="Group 80"/>
          <p:cNvGrpSpPr/>
          <p:nvPr/>
        </p:nvGrpSpPr>
        <p:grpSpPr>
          <a:xfrm>
            <a:off x="4948546" y="3158419"/>
            <a:ext cx="1384491" cy="2472668"/>
            <a:chOff x="6932612" y="3789363"/>
            <a:chExt cx="430213" cy="768350"/>
          </a:xfrm>
          <a:solidFill>
            <a:srgbClr val="008487"/>
          </a:solidFill>
        </p:grpSpPr>
        <p:sp>
          <p:nvSpPr>
            <p:cNvPr id="90" name="Freeform 5"/>
            <p:cNvSpPr>
              <a:spLocks noEditPoints="1"/>
            </p:cNvSpPr>
            <p:nvPr/>
          </p:nvSpPr>
          <p:spPr bwMode="auto">
            <a:xfrm>
              <a:off x="6932612" y="3948113"/>
              <a:ext cx="430213" cy="609600"/>
            </a:xfrm>
            <a:custGeom>
              <a:avLst/>
              <a:gdLst/>
              <a:ahLst/>
              <a:cxnLst>
                <a:cxn ang="0">
                  <a:pos x="17" y="167"/>
                </a:cxn>
                <a:cxn ang="0">
                  <a:pos x="18" y="167"/>
                </a:cxn>
                <a:cxn ang="0">
                  <a:pos x="36" y="150"/>
                </a:cxn>
                <a:cxn ang="0">
                  <a:pos x="41" y="85"/>
                </a:cxn>
                <a:cxn ang="0">
                  <a:pos x="75" y="61"/>
                </a:cxn>
                <a:cxn ang="0">
                  <a:pos x="75" y="155"/>
                </a:cxn>
                <a:cxn ang="0">
                  <a:pos x="78" y="168"/>
                </a:cxn>
                <a:cxn ang="0">
                  <a:pos x="40" y="327"/>
                </a:cxn>
                <a:cxn ang="0">
                  <a:pos x="56" y="353"/>
                </a:cxn>
                <a:cxn ang="0">
                  <a:pos x="61" y="353"/>
                </a:cxn>
                <a:cxn ang="0">
                  <a:pos x="82" y="337"/>
                </a:cxn>
                <a:cxn ang="0">
                  <a:pos x="118" y="186"/>
                </a:cxn>
                <a:cxn ang="0">
                  <a:pos x="160" y="205"/>
                </a:cxn>
                <a:cxn ang="0">
                  <a:pos x="156" y="262"/>
                </a:cxn>
                <a:cxn ang="0">
                  <a:pos x="176" y="284"/>
                </a:cxn>
                <a:cxn ang="0">
                  <a:pos x="177" y="284"/>
                </a:cxn>
                <a:cxn ang="0">
                  <a:pos x="199" y="264"/>
                </a:cxn>
                <a:cxn ang="0">
                  <a:pos x="203" y="194"/>
                </a:cxn>
                <a:cxn ang="0">
                  <a:pos x="191" y="173"/>
                </a:cxn>
                <a:cxn ang="0">
                  <a:pos x="132" y="145"/>
                </a:cxn>
                <a:cxn ang="0">
                  <a:pos x="132" y="83"/>
                </a:cxn>
                <a:cxn ang="0">
                  <a:pos x="153" y="107"/>
                </a:cxn>
                <a:cxn ang="0">
                  <a:pos x="164" y="113"/>
                </a:cxn>
                <a:cxn ang="0">
                  <a:pos x="227" y="121"/>
                </a:cxn>
                <a:cxn ang="0">
                  <a:pos x="229" y="121"/>
                </a:cxn>
                <a:cxn ang="0">
                  <a:pos x="247" y="105"/>
                </a:cxn>
                <a:cxn ang="0">
                  <a:pos x="231" y="85"/>
                </a:cxn>
                <a:cxn ang="0">
                  <a:pos x="175" y="79"/>
                </a:cxn>
                <a:cxn ang="0">
                  <a:pos x="130" y="25"/>
                </a:cxn>
                <a:cxn ang="0">
                  <a:pos x="124" y="16"/>
                </a:cxn>
                <a:cxn ang="0">
                  <a:pos x="104" y="0"/>
                </a:cxn>
                <a:cxn ang="0">
                  <a:pos x="86" y="9"/>
                </a:cxn>
                <a:cxn ang="0">
                  <a:pos x="14" y="61"/>
                </a:cxn>
                <a:cxn ang="0">
                  <a:pos x="6" y="74"/>
                </a:cxn>
                <a:cxn ang="0">
                  <a:pos x="0" y="14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17" y="167"/>
                </a:cxn>
              </a:cxnLst>
              <a:rect l="0" t="0" r="r" b="b"/>
              <a:pathLst>
                <a:path w="248" h="353">
                  <a:moveTo>
                    <a:pt x="17" y="167"/>
                  </a:moveTo>
                  <a:cubicBezTo>
                    <a:pt x="17" y="167"/>
                    <a:pt x="18" y="167"/>
                    <a:pt x="18" y="167"/>
                  </a:cubicBezTo>
                  <a:cubicBezTo>
                    <a:pt x="27" y="167"/>
                    <a:pt x="35" y="160"/>
                    <a:pt x="36" y="150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5" y="160"/>
                    <a:pt x="76" y="164"/>
                    <a:pt x="78" y="168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37" y="338"/>
                    <a:pt x="44" y="350"/>
                    <a:pt x="56" y="353"/>
                  </a:cubicBezTo>
                  <a:cubicBezTo>
                    <a:pt x="58" y="353"/>
                    <a:pt x="59" y="353"/>
                    <a:pt x="61" y="353"/>
                  </a:cubicBezTo>
                  <a:cubicBezTo>
                    <a:pt x="71" y="353"/>
                    <a:pt x="79" y="347"/>
                    <a:pt x="82" y="337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56" y="262"/>
                    <a:pt x="156" y="262"/>
                    <a:pt x="156" y="262"/>
                  </a:cubicBezTo>
                  <a:cubicBezTo>
                    <a:pt x="155" y="273"/>
                    <a:pt x="164" y="284"/>
                    <a:pt x="176" y="284"/>
                  </a:cubicBezTo>
                  <a:cubicBezTo>
                    <a:pt x="176" y="284"/>
                    <a:pt x="177" y="284"/>
                    <a:pt x="177" y="284"/>
                  </a:cubicBezTo>
                  <a:cubicBezTo>
                    <a:pt x="189" y="284"/>
                    <a:pt x="198" y="276"/>
                    <a:pt x="199" y="264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04" y="185"/>
                    <a:pt x="199" y="177"/>
                    <a:pt x="191" y="173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6" y="111"/>
                    <a:pt x="160" y="113"/>
                    <a:pt x="164" y="113"/>
                  </a:cubicBezTo>
                  <a:cubicBezTo>
                    <a:pt x="227" y="121"/>
                    <a:pt x="227" y="121"/>
                    <a:pt x="227" y="121"/>
                  </a:cubicBezTo>
                  <a:cubicBezTo>
                    <a:pt x="228" y="121"/>
                    <a:pt x="228" y="121"/>
                    <a:pt x="229" y="121"/>
                  </a:cubicBezTo>
                  <a:cubicBezTo>
                    <a:pt x="238" y="121"/>
                    <a:pt x="246" y="114"/>
                    <a:pt x="247" y="105"/>
                  </a:cubicBezTo>
                  <a:cubicBezTo>
                    <a:pt x="248" y="95"/>
                    <a:pt x="241" y="86"/>
                    <a:pt x="231" y="85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29" y="21"/>
                    <a:pt x="127" y="18"/>
                    <a:pt x="124" y="16"/>
                  </a:cubicBezTo>
                  <a:cubicBezTo>
                    <a:pt x="122" y="7"/>
                    <a:pt x="113" y="0"/>
                    <a:pt x="104" y="0"/>
                  </a:cubicBezTo>
                  <a:cubicBezTo>
                    <a:pt x="96" y="0"/>
                    <a:pt x="90" y="3"/>
                    <a:pt x="86" y="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9" y="64"/>
                    <a:pt x="7" y="69"/>
                    <a:pt x="6" y="7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6"/>
                    <a:pt x="17" y="167"/>
                  </a:cubicBezTo>
                  <a:close/>
                  <a:moveTo>
                    <a:pt x="17" y="167"/>
                  </a:moveTo>
                  <a:cubicBezTo>
                    <a:pt x="17" y="167"/>
                    <a:pt x="17" y="167"/>
                    <a:pt x="17" y="1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7067550" y="3789363"/>
              <a:ext cx="152400" cy="152400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44" y="88"/>
                </a:cxn>
                <a:cxn ang="0">
                  <a:pos x="0" y="44"/>
                </a:cxn>
                <a:cxn ang="0">
                  <a:pos x="44" y="0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88" y="69"/>
                    <a:pt x="68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9662537" y="2339869"/>
            <a:ext cx="1205747" cy="1170488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FFC000">
                  <a:lumMod val="94000"/>
                  <a:lumOff val="6000"/>
                </a:srgbClr>
              </a:gs>
            </a:gsLst>
            <a:path path="rect">
              <a:fillToRect l="100000" b="100000"/>
            </a:path>
            <a:tileRect t="-100000" r="-100000"/>
          </a:gradFill>
          <a:ln w="9525">
            <a:noFill/>
            <a:rou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Text Placeholder 3"/>
          <p:cNvSpPr txBox="1"/>
          <p:nvPr/>
        </p:nvSpPr>
        <p:spPr>
          <a:xfrm>
            <a:off x="1824990" y="5490846"/>
            <a:ext cx="3456305" cy="35941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8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改变了训练过程中的loss计算</a:t>
            </a:r>
            <a:endParaRPr lang="zh-CN" alt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模型指标对比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Model compare in indicators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747395" y="1791335"/>
          <a:ext cx="10696575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315"/>
                <a:gridCol w="2139315"/>
                <a:gridCol w="2139315"/>
                <a:gridCol w="2139315"/>
                <a:gridCol w="2139315"/>
              </a:tblGrid>
              <a:tr h="1300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b="1">
                          <a:solidFill>
                            <a:schemeClr val="bg1"/>
                          </a:solidFill>
                        </a:rPr>
                        <a:t>模型</a:t>
                      </a:r>
                      <a:endParaRPr lang="zh-CN" altLang="en-US" sz="36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 dirty="0" err="1">
                          <a:solidFill>
                            <a:schemeClr val="bg1"/>
                          </a:solidFill>
                        </a:rPr>
                        <a:t>Miou</a:t>
                      </a:r>
                      <a:endParaRPr lang="en-US" sz="3600" b="1" dirty="0" err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 dirty="0" err="1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altLang="zh-CN" sz="36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endParaRPr lang="en-US" altLang="zh-CN" sz="3600" b="1" dirty="0" err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sz="3600" b="1" baseline="-25000">
                          <a:solidFill>
                            <a:schemeClr val="bg1"/>
                          </a:solidFill>
                        </a:rPr>
                        <a:t>β</a:t>
                      </a:r>
                      <a:endParaRPr lang="en-US" sz="3600" b="1" baseline="-2500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Mae</a:t>
                      </a:r>
                      <a:endParaRPr lang="en-US" sz="36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  <a:tr h="1300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sz="2800" b="1" baseline="30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GE-Net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(our)</a:t>
                      </a:r>
                      <a:endParaRPr lang="en-U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0.794</a:t>
                      </a:r>
                      <a:endParaRPr lang="en-US" sz="28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0.665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0.869</a:t>
                      </a:r>
                      <a:endParaRPr lang="en-US" sz="28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0.03</a:t>
                      </a:r>
                      <a:endParaRPr lang="en-US" sz="28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  <a:tr h="1300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sym typeface="+mn-ea"/>
                        </a:rPr>
                        <a:t>U</a:t>
                      </a:r>
                      <a:r>
                        <a:rPr lang="en-US" sz="2800" b="1" baseline="30000">
                          <a:solidFill>
                            <a:schemeClr val="bg1"/>
                          </a:solidFill>
                          <a:sym typeface="+mn-ea"/>
                        </a:rPr>
                        <a:t>2</a:t>
                      </a:r>
                      <a:r>
                        <a:rPr lang="en-US" sz="2800" b="1">
                          <a:solidFill>
                            <a:schemeClr val="bg1"/>
                          </a:solidFill>
                          <a:sym typeface="+mn-ea"/>
                        </a:rPr>
                        <a:t>-Netp</a:t>
                      </a:r>
                      <a:endParaRPr lang="en-US" sz="28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0.737</a:t>
                      </a:r>
                      <a:endParaRPr lang="en-US" sz="2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0.610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0.818</a:t>
                      </a:r>
                      <a:endParaRPr lang="en-US" sz="2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0.049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83970" y="6290945"/>
            <a:ext cx="1000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None/>
            </a:pPr>
            <a:r>
              <a:rPr lang="en-US" b="1" dirty="0" err="1">
                <a:solidFill>
                  <a:schemeClr val="bg1"/>
                </a:solidFill>
                <a:sym typeface="+mn-ea"/>
              </a:rPr>
              <a:t>B</a:t>
            </a:r>
            <a:r>
              <a:rPr lang="en-US" altLang="zh-CN" b="1" dirty="0" err="1">
                <a:solidFill>
                  <a:schemeClr val="bg1"/>
                </a:solidFill>
                <a:sym typeface="+mn-ea"/>
              </a:rPr>
              <a:t>iou</a:t>
            </a:r>
            <a:r>
              <a:rPr lang="zh-CN" altLang="en-US" b="1" dirty="0" err="1">
                <a:solidFill>
                  <a:schemeClr val="bg1"/>
                </a:solidFill>
                <a:sym typeface="+mn-ea"/>
              </a:rPr>
              <a:t>：</a:t>
            </a:r>
            <a:endParaRPr lang="zh-CN" altLang="en-US" b="1" dirty="0" err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4225" y="792480"/>
            <a:ext cx="2540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成员分工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332096" y="2423705"/>
            <a:ext cx="1286090" cy="1286090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472238" y="2423705"/>
            <a:ext cx="1286090" cy="128609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81909" y="2426925"/>
            <a:ext cx="1286090" cy="128609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60933" y="2488676"/>
            <a:ext cx="1286090" cy="128609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9300" y="4001770"/>
            <a:ext cx="170688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卢林军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算法总体结构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算法推理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0760" y="4032885"/>
            <a:ext cx="17235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崔子航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88020" y="4032885"/>
            <a:ext cx="172354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蔡响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39371" y="4032885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李校青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UI</a:t>
            </a:r>
            <a:r>
              <a:rPr lang="zh-CN" altLang="en-US" sz="2000" b="1" dirty="0">
                <a:solidFill>
                  <a:schemeClr val="bg1"/>
                </a:solidFill>
              </a:rPr>
              <a:t>界面实现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7350" y="2102485"/>
            <a:ext cx="2020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</a:rPr>
              <a:t>U2netp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495" y="4899660"/>
            <a:ext cx="15481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en-US" altLang="zh-CN" sz="2400" b="1" baseline="30000" dirty="0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GE-Net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5" name="图片 34" descr="photo_2021-05-26_09-53-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4880" y="4514215"/>
            <a:ext cx="3063240" cy="203644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869805" y="3707765"/>
            <a:ext cx="938530" cy="2524125"/>
            <a:chOff x="10499" y="5867"/>
            <a:chExt cx="1670" cy="4499"/>
          </a:xfrm>
        </p:grpSpPr>
        <p:pic>
          <p:nvPicPr>
            <p:cNvPr id="32" name="图片 31" descr="photo_2021-05-26_09-19-16"/>
            <p:cNvPicPr>
              <a:picLocks noChangeAspect="1"/>
            </p:cNvPicPr>
            <p:nvPr/>
          </p:nvPicPr>
          <p:blipFill>
            <a:blip r:embed="rId2"/>
            <a:srcRect l="25466" t="17084" r="36034"/>
            <a:stretch>
              <a:fillRect/>
            </a:stretch>
          </p:blipFill>
          <p:spPr>
            <a:xfrm>
              <a:off x="10499" y="5867"/>
              <a:ext cx="1670" cy="4499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1565" y="6006"/>
              <a:ext cx="388" cy="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819640" y="766445"/>
            <a:ext cx="932180" cy="2437765"/>
            <a:chOff x="10436" y="1273"/>
            <a:chExt cx="1652" cy="4342"/>
          </a:xfrm>
        </p:grpSpPr>
        <p:pic>
          <p:nvPicPr>
            <p:cNvPr id="6" name="图片 5" descr="photo_2021-05-26_08-29-51"/>
            <p:cNvPicPr>
              <a:picLocks noChangeAspect="1"/>
            </p:cNvPicPr>
            <p:nvPr/>
          </p:nvPicPr>
          <p:blipFill>
            <a:blip r:embed="rId3"/>
            <a:srcRect l="24943" t="18104" r="36096"/>
            <a:stretch>
              <a:fillRect/>
            </a:stretch>
          </p:blipFill>
          <p:spPr>
            <a:xfrm>
              <a:off x="10436" y="1273"/>
              <a:ext cx="1652" cy="4343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11538" y="1304"/>
              <a:ext cx="388" cy="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3" name="图片 32" descr="photo_2021-05-26_09-53-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880" y="2477770"/>
            <a:ext cx="3063240" cy="2036445"/>
          </a:xfrm>
          <a:prstGeom prst="rect">
            <a:avLst/>
          </a:prstGeom>
        </p:spPr>
      </p:pic>
      <p:pic>
        <p:nvPicPr>
          <p:cNvPr id="34" name="图片 33" descr="photo_2021-05-26_09-53-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485" y="457835"/>
            <a:ext cx="3048635" cy="201993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668645" y="3707130"/>
            <a:ext cx="3961130" cy="2526665"/>
            <a:chOff x="9047" y="6121"/>
            <a:chExt cx="5938" cy="378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1" y="6121"/>
              <a:ext cx="4164" cy="3787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9047" y="6121"/>
              <a:ext cx="2349" cy="3788"/>
              <a:chOff x="10550" y="6628"/>
              <a:chExt cx="2170" cy="4019"/>
            </a:xfrm>
          </p:grpSpPr>
          <p:pic>
            <p:nvPicPr>
              <p:cNvPr id="36" name="图片 35" descr="photo_2021-05-26_09-03-23"/>
              <p:cNvPicPr>
                <a:picLocks noChangeAspect="1"/>
              </p:cNvPicPr>
              <p:nvPr/>
            </p:nvPicPr>
            <p:blipFill>
              <a:blip r:embed="rId7"/>
              <a:srcRect l="16065" t="5078" r="7148"/>
              <a:stretch>
                <a:fillRect/>
              </a:stretch>
            </p:blipFill>
            <p:spPr>
              <a:xfrm>
                <a:off x="10550" y="6628"/>
                <a:ext cx="2170" cy="4019"/>
              </a:xfrm>
              <a:prstGeom prst="rect">
                <a:avLst/>
              </a:prstGeom>
            </p:spPr>
          </p:pic>
          <p:sp>
            <p:nvSpPr>
              <p:cNvPr id="40" name="矩形 39"/>
              <p:cNvSpPr/>
              <p:nvPr/>
            </p:nvSpPr>
            <p:spPr>
              <a:xfrm>
                <a:off x="11242" y="9893"/>
                <a:ext cx="788" cy="7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5662295" y="777240"/>
            <a:ext cx="3900170" cy="2451100"/>
            <a:chOff x="9135" y="736"/>
            <a:chExt cx="5849" cy="367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rcRect b="3584"/>
            <a:stretch>
              <a:fillRect/>
            </a:stretch>
          </p:blipFill>
          <p:spPr>
            <a:xfrm>
              <a:off x="11154" y="736"/>
              <a:ext cx="3831" cy="3676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9135" y="736"/>
              <a:ext cx="2434" cy="3676"/>
              <a:chOff x="10550" y="2355"/>
              <a:chExt cx="2230" cy="3977"/>
            </a:xfrm>
          </p:grpSpPr>
          <p:pic>
            <p:nvPicPr>
              <p:cNvPr id="37" name="图片 36" descr="photo_2021-05-26_09-03-105"/>
              <p:cNvPicPr>
                <a:picLocks noChangeAspect="1"/>
              </p:cNvPicPr>
              <p:nvPr/>
            </p:nvPicPr>
            <p:blipFill>
              <a:blip r:embed="rId9"/>
              <a:srcRect l="15191" t="5981" r="5807"/>
              <a:stretch>
                <a:fillRect/>
              </a:stretch>
            </p:blipFill>
            <p:spPr>
              <a:xfrm>
                <a:off x="10550" y="2355"/>
                <a:ext cx="2231" cy="3977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11291" y="5624"/>
                <a:ext cx="788" cy="70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5165" y="782320"/>
            <a:ext cx="1132840" cy="244602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83265" y="3707130"/>
            <a:ext cx="105664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457200" y="667385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68062" y="282504"/>
            <a:ext cx="3975100" cy="669156"/>
            <a:chOff x="7192010" y="1640849"/>
            <a:chExt cx="3975100" cy="669156"/>
          </a:xfrm>
        </p:grpSpPr>
        <p:sp>
          <p:nvSpPr>
            <p:cNvPr id="36" name="文本框 3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样例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图结果展示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Sample diagram result display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6" name="图片 45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6490" y="2875280"/>
            <a:ext cx="1906270" cy="1431290"/>
          </a:xfrm>
          <a:prstGeom prst="rect">
            <a:avLst/>
          </a:prstGeom>
        </p:spPr>
      </p:pic>
      <p:pic>
        <p:nvPicPr>
          <p:cNvPr id="6" name="图片 5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" y="1163955"/>
            <a:ext cx="1494790" cy="1470660"/>
          </a:xfrm>
          <a:prstGeom prst="rect">
            <a:avLst/>
          </a:prstGeom>
        </p:spPr>
      </p:pic>
      <p:pic>
        <p:nvPicPr>
          <p:cNvPr id="8" name="图片 7" descr="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70" y="1268730"/>
            <a:ext cx="1697990" cy="1109980"/>
          </a:xfrm>
          <a:prstGeom prst="rect">
            <a:avLst/>
          </a:prstGeom>
        </p:spPr>
      </p:pic>
      <p:pic>
        <p:nvPicPr>
          <p:cNvPr id="9" name="图片 8" descr="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060" y="1146175"/>
            <a:ext cx="1495425" cy="1493520"/>
          </a:xfrm>
          <a:prstGeom prst="rect">
            <a:avLst/>
          </a:prstGeom>
        </p:spPr>
      </p:pic>
      <p:pic>
        <p:nvPicPr>
          <p:cNvPr id="12" name="图片 11" descr="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625" y="1264920"/>
            <a:ext cx="1697990" cy="1113790"/>
          </a:xfrm>
          <a:prstGeom prst="rect">
            <a:avLst/>
          </a:prstGeom>
        </p:spPr>
      </p:pic>
      <p:pic>
        <p:nvPicPr>
          <p:cNvPr id="13" name="图片 12" descr="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135" y="1171575"/>
            <a:ext cx="1994535" cy="1329690"/>
          </a:xfrm>
          <a:prstGeom prst="rect">
            <a:avLst/>
          </a:prstGeom>
        </p:spPr>
      </p:pic>
      <p:pic>
        <p:nvPicPr>
          <p:cNvPr id="19" name="图片 18" descr="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740" y="885825"/>
            <a:ext cx="2011680" cy="2012950"/>
          </a:xfrm>
          <a:prstGeom prst="rect">
            <a:avLst/>
          </a:prstGeom>
        </p:spPr>
      </p:pic>
      <p:pic>
        <p:nvPicPr>
          <p:cNvPr id="21" name="图片 20" descr="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2905125"/>
            <a:ext cx="1237615" cy="1651000"/>
          </a:xfrm>
          <a:prstGeom prst="rect">
            <a:avLst/>
          </a:prstGeom>
        </p:spPr>
      </p:pic>
      <p:pic>
        <p:nvPicPr>
          <p:cNvPr id="24" name="图片 23" descr="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3460" y="3003550"/>
            <a:ext cx="1690370" cy="1270000"/>
          </a:xfrm>
          <a:prstGeom prst="rect">
            <a:avLst/>
          </a:prstGeom>
        </p:spPr>
      </p:pic>
      <p:pic>
        <p:nvPicPr>
          <p:cNvPr id="26" name="图片 25" descr="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135" y="2905125"/>
            <a:ext cx="1237615" cy="1651000"/>
          </a:xfrm>
          <a:prstGeom prst="rect">
            <a:avLst/>
          </a:prstGeom>
        </p:spPr>
      </p:pic>
      <p:pic>
        <p:nvPicPr>
          <p:cNvPr id="29" name="图片 28" descr="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250" y="2925445"/>
            <a:ext cx="1206500" cy="1609090"/>
          </a:xfrm>
          <a:prstGeom prst="rect">
            <a:avLst/>
          </a:prstGeom>
        </p:spPr>
      </p:pic>
      <p:pic>
        <p:nvPicPr>
          <p:cNvPr id="30" name="图片 29" descr="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4660" y="2997200"/>
            <a:ext cx="1697355" cy="1276350"/>
          </a:xfrm>
          <a:prstGeom prst="rect">
            <a:avLst/>
          </a:prstGeom>
        </p:spPr>
      </p:pic>
      <p:pic>
        <p:nvPicPr>
          <p:cNvPr id="49" name="图片 48" descr="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70" y="4730115"/>
            <a:ext cx="1507490" cy="1884680"/>
          </a:xfrm>
          <a:prstGeom prst="rect">
            <a:avLst/>
          </a:prstGeom>
        </p:spPr>
      </p:pic>
      <p:pic>
        <p:nvPicPr>
          <p:cNvPr id="50" name="图片 49" descr="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7815" y="4544060"/>
            <a:ext cx="1685290" cy="2108200"/>
          </a:xfrm>
          <a:prstGeom prst="rect">
            <a:avLst/>
          </a:prstGeom>
        </p:spPr>
      </p:pic>
      <p:pic>
        <p:nvPicPr>
          <p:cNvPr id="51" name="图片 50" descr="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0145" y="4684395"/>
            <a:ext cx="1521460" cy="1902460"/>
          </a:xfrm>
          <a:prstGeom prst="rect">
            <a:avLst/>
          </a:prstGeom>
        </p:spPr>
      </p:pic>
      <p:pic>
        <p:nvPicPr>
          <p:cNvPr id="52" name="图片 51" descr="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69355" y="4716780"/>
            <a:ext cx="1337945" cy="2007870"/>
          </a:xfrm>
          <a:prstGeom prst="rect">
            <a:avLst/>
          </a:prstGeom>
        </p:spPr>
      </p:pic>
      <p:pic>
        <p:nvPicPr>
          <p:cNvPr id="53" name="图片 52" descr="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78695" y="4246880"/>
            <a:ext cx="2020570" cy="3032760"/>
          </a:xfrm>
          <a:prstGeom prst="rect">
            <a:avLst/>
          </a:prstGeom>
        </p:spPr>
      </p:pic>
      <p:pic>
        <p:nvPicPr>
          <p:cNvPr id="54" name="图片 53" descr="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9445" y="4733290"/>
            <a:ext cx="1390650" cy="197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7575" y="2561590"/>
            <a:ext cx="1967230" cy="1967230"/>
          </a:xfrm>
          <a:prstGeom prst="rect">
            <a:avLst/>
          </a:prstGeom>
        </p:spPr>
      </p:pic>
      <p:pic>
        <p:nvPicPr>
          <p:cNvPr id="13" name="图片 12" descr="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" y="2592070"/>
            <a:ext cx="1290320" cy="1933575"/>
          </a:xfrm>
          <a:prstGeom prst="rect">
            <a:avLst/>
          </a:prstGeom>
        </p:spPr>
      </p:pic>
      <p:pic>
        <p:nvPicPr>
          <p:cNvPr id="14" name="图片 13" descr="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" y="5171440"/>
            <a:ext cx="1977390" cy="1316355"/>
          </a:xfrm>
          <a:prstGeom prst="rect">
            <a:avLst/>
          </a:prstGeom>
        </p:spPr>
      </p:pic>
      <p:pic>
        <p:nvPicPr>
          <p:cNvPr id="16" name="图片 15" descr="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4994275"/>
            <a:ext cx="2078990" cy="1493520"/>
          </a:xfrm>
          <a:prstGeom prst="rect">
            <a:avLst/>
          </a:prstGeom>
        </p:spPr>
      </p:pic>
      <p:pic>
        <p:nvPicPr>
          <p:cNvPr id="18" name="图片 17" descr="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165" y="2541270"/>
            <a:ext cx="1921510" cy="1990090"/>
          </a:xfrm>
          <a:prstGeom prst="rect">
            <a:avLst/>
          </a:prstGeom>
        </p:spPr>
      </p:pic>
      <p:pic>
        <p:nvPicPr>
          <p:cNvPr id="19" name="图片 18" descr="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250" y="2536825"/>
            <a:ext cx="1365250" cy="2044700"/>
          </a:xfrm>
          <a:prstGeom prst="rect">
            <a:avLst/>
          </a:prstGeom>
        </p:spPr>
      </p:pic>
      <p:pic>
        <p:nvPicPr>
          <p:cNvPr id="21" name="图片 20" descr="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270" y="5088255"/>
            <a:ext cx="2137410" cy="1430655"/>
          </a:xfrm>
          <a:prstGeom prst="rect">
            <a:avLst/>
          </a:prstGeom>
        </p:spPr>
      </p:pic>
      <p:pic>
        <p:nvPicPr>
          <p:cNvPr id="24" name="图片 23" descr="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5007610"/>
            <a:ext cx="2006600" cy="1511300"/>
          </a:xfrm>
          <a:prstGeom prst="rect">
            <a:avLst/>
          </a:prstGeom>
        </p:spPr>
      </p:pic>
      <p:pic>
        <p:nvPicPr>
          <p:cNvPr id="26" name="图片 25" descr="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4880" y="2461260"/>
            <a:ext cx="2204720" cy="2079625"/>
          </a:xfrm>
          <a:prstGeom prst="rect">
            <a:avLst/>
          </a:prstGeom>
        </p:spPr>
      </p:pic>
      <p:pic>
        <p:nvPicPr>
          <p:cNvPr id="29" name="图片 28" descr="0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9420" y="2414905"/>
            <a:ext cx="1450340" cy="2172970"/>
          </a:xfrm>
          <a:prstGeom prst="rect">
            <a:avLst/>
          </a:prstGeom>
        </p:spPr>
      </p:pic>
      <p:pic>
        <p:nvPicPr>
          <p:cNvPr id="30" name="图片 29" descr="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8400" y="4933315"/>
            <a:ext cx="2712720" cy="1703070"/>
          </a:xfrm>
          <a:prstGeom prst="rect">
            <a:avLst/>
          </a:prstGeom>
        </p:spPr>
      </p:pic>
      <p:pic>
        <p:nvPicPr>
          <p:cNvPr id="31" name="图片 30" descr="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2675" y="4947920"/>
            <a:ext cx="2308225" cy="1609090"/>
          </a:xfrm>
          <a:prstGeom prst="rect">
            <a:avLst/>
          </a:prstGeom>
        </p:spPr>
      </p:pic>
      <p:pic>
        <p:nvPicPr>
          <p:cNvPr id="55" name="图片 54" descr="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1420" y="521970"/>
            <a:ext cx="1781175" cy="1239520"/>
          </a:xfrm>
          <a:prstGeom prst="rect">
            <a:avLst/>
          </a:prstGeom>
        </p:spPr>
      </p:pic>
      <p:pic>
        <p:nvPicPr>
          <p:cNvPr id="56" name="图片 55" descr="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770" y="473710"/>
            <a:ext cx="1978025" cy="1319530"/>
          </a:xfrm>
          <a:prstGeom prst="rect">
            <a:avLst/>
          </a:prstGeom>
        </p:spPr>
      </p:pic>
      <p:pic>
        <p:nvPicPr>
          <p:cNvPr id="57" name="图片 56" descr="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24680" y="554990"/>
            <a:ext cx="1919605" cy="1280160"/>
          </a:xfrm>
          <a:prstGeom prst="rect">
            <a:avLst/>
          </a:prstGeom>
        </p:spPr>
      </p:pic>
      <p:pic>
        <p:nvPicPr>
          <p:cNvPr id="58" name="图片 57" descr="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6015" y="525780"/>
            <a:ext cx="1546225" cy="1162050"/>
          </a:xfrm>
          <a:prstGeom prst="rect">
            <a:avLst/>
          </a:prstGeom>
        </p:spPr>
      </p:pic>
      <p:pic>
        <p:nvPicPr>
          <p:cNvPr id="59" name="图片 58" descr="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4060" y="527685"/>
            <a:ext cx="1641475" cy="1234440"/>
          </a:xfrm>
          <a:prstGeom prst="rect">
            <a:avLst/>
          </a:prstGeom>
        </p:spPr>
      </p:pic>
      <p:pic>
        <p:nvPicPr>
          <p:cNvPr id="60" name="图片 59" descr="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660" y="478155"/>
            <a:ext cx="1885950" cy="125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2085" y="2701290"/>
            <a:ext cx="1591310" cy="1591310"/>
          </a:xfrm>
          <a:prstGeom prst="rect">
            <a:avLst/>
          </a:prstGeom>
        </p:spPr>
      </p:pic>
      <p:pic>
        <p:nvPicPr>
          <p:cNvPr id="5" name="图片 4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" y="4900930"/>
            <a:ext cx="1751965" cy="1448435"/>
          </a:xfrm>
          <a:prstGeom prst="rect">
            <a:avLst/>
          </a:prstGeom>
        </p:spPr>
      </p:pic>
      <p:pic>
        <p:nvPicPr>
          <p:cNvPr id="12" name="图片 11" descr="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80" y="4768215"/>
            <a:ext cx="1644015" cy="1644015"/>
          </a:xfrm>
          <a:prstGeom prst="rect">
            <a:avLst/>
          </a:prstGeom>
        </p:spPr>
      </p:pic>
      <p:pic>
        <p:nvPicPr>
          <p:cNvPr id="13" name="图片 12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995" y="2451735"/>
            <a:ext cx="1954530" cy="1954530"/>
          </a:xfrm>
          <a:prstGeom prst="rect">
            <a:avLst/>
          </a:prstGeom>
        </p:spPr>
      </p:pic>
      <p:pic>
        <p:nvPicPr>
          <p:cNvPr id="14" name="图片 13" descr="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825" y="4721225"/>
            <a:ext cx="2357120" cy="1569720"/>
          </a:xfrm>
          <a:prstGeom prst="rect">
            <a:avLst/>
          </a:prstGeom>
        </p:spPr>
      </p:pic>
      <p:pic>
        <p:nvPicPr>
          <p:cNvPr id="16" name="图片 15" descr="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4895" y="4323080"/>
            <a:ext cx="1954530" cy="2089150"/>
          </a:xfrm>
          <a:prstGeom prst="rect">
            <a:avLst/>
          </a:prstGeom>
        </p:spPr>
      </p:pic>
      <p:pic>
        <p:nvPicPr>
          <p:cNvPr id="18" name="图片 17" descr="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725" y="2701290"/>
            <a:ext cx="1438910" cy="1591310"/>
          </a:xfrm>
          <a:prstGeom prst="rect">
            <a:avLst/>
          </a:prstGeom>
        </p:spPr>
      </p:pic>
      <p:pic>
        <p:nvPicPr>
          <p:cNvPr id="24" name="图片 23" descr="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285" y="4835525"/>
            <a:ext cx="1680845" cy="1513840"/>
          </a:xfrm>
          <a:prstGeom prst="rect">
            <a:avLst/>
          </a:prstGeom>
        </p:spPr>
      </p:pic>
      <p:pic>
        <p:nvPicPr>
          <p:cNvPr id="26" name="图片 25" descr="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7725" y="4714875"/>
            <a:ext cx="1487170" cy="163449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32105" y="513715"/>
            <a:ext cx="6041390" cy="1858010"/>
            <a:chOff x="9733" y="3482"/>
            <a:chExt cx="9514" cy="2926"/>
          </a:xfrm>
        </p:grpSpPr>
        <p:pic>
          <p:nvPicPr>
            <p:cNvPr id="29" name="图片 28" descr="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33" y="3730"/>
              <a:ext cx="2858" cy="2200"/>
            </a:xfrm>
            <a:prstGeom prst="rect">
              <a:avLst/>
            </a:prstGeom>
          </p:spPr>
        </p:pic>
        <p:pic>
          <p:nvPicPr>
            <p:cNvPr id="30" name="图片 29" descr="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49" y="3482"/>
              <a:ext cx="3698" cy="2926"/>
            </a:xfrm>
            <a:prstGeom prst="rect">
              <a:avLst/>
            </a:prstGeom>
          </p:spPr>
        </p:pic>
        <p:pic>
          <p:nvPicPr>
            <p:cNvPr id="31" name="图片 30" descr="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47" y="3809"/>
              <a:ext cx="2502" cy="212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6373495" y="624840"/>
            <a:ext cx="5833745" cy="1471930"/>
            <a:chOff x="262" y="4735"/>
            <a:chExt cx="9187" cy="2318"/>
          </a:xfrm>
        </p:grpSpPr>
        <p:pic>
          <p:nvPicPr>
            <p:cNvPr id="51" name="图片 50" descr="1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35" y="4735"/>
              <a:ext cx="3114" cy="2318"/>
            </a:xfrm>
            <a:prstGeom prst="rect">
              <a:avLst/>
            </a:prstGeom>
          </p:spPr>
        </p:pic>
        <p:pic>
          <p:nvPicPr>
            <p:cNvPr id="52" name="图片 51" descr="1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18" y="4750"/>
              <a:ext cx="2896" cy="2167"/>
            </a:xfrm>
            <a:prstGeom prst="rect">
              <a:avLst/>
            </a:prstGeom>
          </p:spPr>
        </p:pic>
        <p:pic>
          <p:nvPicPr>
            <p:cNvPr id="66" name="图片 65" descr="1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2" y="4735"/>
              <a:ext cx="2858" cy="2148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48920" y="2419985"/>
            <a:ext cx="5918200" cy="1768475"/>
            <a:chOff x="9962" y="4132"/>
            <a:chExt cx="9320" cy="2785"/>
          </a:xfrm>
        </p:grpSpPr>
        <p:pic>
          <p:nvPicPr>
            <p:cNvPr id="40" name="图片 39" descr="0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234" y="4132"/>
              <a:ext cx="3048" cy="2515"/>
            </a:xfrm>
            <a:prstGeom prst="rect">
              <a:avLst/>
            </a:prstGeom>
          </p:spPr>
        </p:pic>
        <p:pic>
          <p:nvPicPr>
            <p:cNvPr id="49" name="图片 48" descr="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62" y="4751"/>
              <a:ext cx="2842" cy="2166"/>
            </a:xfrm>
            <a:prstGeom prst="rect">
              <a:avLst/>
            </a:prstGeom>
          </p:spPr>
        </p:pic>
        <p:pic>
          <p:nvPicPr>
            <p:cNvPr id="53" name="图片 52" descr="0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048" y="4739"/>
              <a:ext cx="2746" cy="21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" y="5133975"/>
            <a:ext cx="1845945" cy="1363980"/>
          </a:xfrm>
          <a:prstGeom prst="rect">
            <a:avLst/>
          </a:prstGeom>
        </p:spPr>
      </p:pic>
      <p:pic>
        <p:nvPicPr>
          <p:cNvPr id="14" name="图片 13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260" y="2880995"/>
            <a:ext cx="1856740" cy="1392555"/>
          </a:xfrm>
          <a:prstGeom prst="rect">
            <a:avLst/>
          </a:prstGeom>
        </p:spPr>
      </p:pic>
      <p:pic>
        <p:nvPicPr>
          <p:cNvPr id="16" name="图片 15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70" y="5133340"/>
            <a:ext cx="2375535" cy="1392555"/>
          </a:xfrm>
          <a:prstGeom prst="rect">
            <a:avLst/>
          </a:prstGeom>
        </p:spPr>
      </p:pic>
      <p:pic>
        <p:nvPicPr>
          <p:cNvPr id="19" name="图片 18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685" y="2938145"/>
            <a:ext cx="1659890" cy="1245235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045" y="5083810"/>
            <a:ext cx="1807845" cy="1419225"/>
          </a:xfrm>
          <a:prstGeom prst="rect">
            <a:avLst/>
          </a:prstGeom>
        </p:spPr>
      </p:pic>
      <p:pic>
        <p:nvPicPr>
          <p:cNvPr id="43" name="图片 42" descr="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" y="843915"/>
            <a:ext cx="2018665" cy="1347470"/>
          </a:xfrm>
          <a:prstGeom prst="rect">
            <a:avLst/>
          </a:prstGeom>
        </p:spPr>
      </p:pic>
      <p:pic>
        <p:nvPicPr>
          <p:cNvPr id="45" name="图片 44" descr="14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830" y="869950"/>
            <a:ext cx="2104390" cy="1404620"/>
          </a:xfrm>
          <a:prstGeom prst="rect">
            <a:avLst/>
          </a:prstGeom>
        </p:spPr>
      </p:pic>
      <p:pic>
        <p:nvPicPr>
          <p:cNvPr id="46" name="图片 45" descr="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4970" y="889000"/>
            <a:ext cx="2193290" cy="1463040"/>
          </a:xfrm>
          <a:prstGeom prst="rect">
            <a:avLst/>
          </a:prstGeom>
        </p:spPr>
      </p:pic>
      <p:pic>
        <p:nvPicPr>
          <p:cNvPr id="68" name="图片 67" descr="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0320" y="835660"/>
            <a:ext cx="1959610" cy="1362710"/>
          </a:xfrm>
          <a:prstGeom prst="rect">
            <a:avLst/>
          </a:prstGeom>
        </p:spPr>
      </p:pic>
      <p:pic>
        <p:nvPicPr>
          <p:cNvPr id="69" name="图片 68" descr="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5075" y="786765"/>
            <a:ext cx="2212975" cy="1461770"/>
          </a:xfrm>
          <a:prstGeom prst="rect">
            <a:avLst/>
          </a:prstGeom>
        </p:spPr>
      </p:pic>
      <p:pic>
        <p:nvPicPr>
          <p:cNvPr id="70" name="图片 69" descr="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9930" y="810895"/>
            <a:ext cx="2145665" cy="1417320"/>
          </a:xfrm>
          <a:prstGeom prst="rect">
            <a:avLst/>
          </a:prstGeom>
        </p:spPr>
      </p:pic>
      <p:pic>
        <p:nvPicPr>
          <p:cNvPr id="71" name="图片 70" descr="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705" y="2931160"/>
            <a:ext cx="1922780" cy="1442720"/>
          </a:xfrm>
          <a:prstGeom prst="rect">
            <a:avLst/>
          </a:prstGeom>
        </p:spPr>
      </p:pic>
      <p:pic>
        <p:nvPicPr>
          <p:cNvPr id="72" name="图片 71" descr="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1140" y="2781300"/>
            <a:ext cx="2460625" cy="1845310"/>
          </a:xfrm>
          <a:prstGeom prst="rect">
            <a:avLst/>
          </a:prstGeom>
        </p:spPr>
      </p:pic>
      <p:pic>
        <p:nvPicPr>
          <p:cNvPr id="73" name="图片 72" descr="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9810" y="2931795"/>
            <a:ext cx="1863090" cy="1397000"/>
          </a:xfrm>
          <a:prstGeom prst="rect">
            <a:avLst/>
          </a:prstGeom>
        </p:spPr>
      </p:pic>
      <p:pic>
        <p:nvPicPr>
          <p:cNvPr id="74" name="图片 73" descr="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0485" y="2938145"/>
            <a:ext cx="1700530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4222" y="2007993"/>
            <a:ext cx="7373150" cy="1685735"/>
            <a:chOff x="624222" y="2007993"/>
            <a:chExt cx="7373150" cy="1685735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624222" y="2403143"/>
              <a:ext cx="7373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6000" spc="100" dirty="0">
                  <a:solidFill>
                    <a:prstClr val="white"/>
                  </a:solidFill>
                  <a:effectLst>
                    <a:outerShdw blurRad="88900" dist="50800" dir="2700000" algn="tl" rotWithShape="0">
                      <a:prstClr val="black">
                        <a:alpha val="65000"/>
                      </a:prstClr>
                    </a:outerShdw>
                  </a:effectLst>
                  <a:cs typeface="+mn-ea"/>
                  <a:sym typeface="+mn-lt"/>
                </a:rPr>
                <a:t>谢谢大家</a:t>
              </a:r>
              <a:endParaRPr kumimoji="0" lang="zh-CN" altLang="en-US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6761" y="2007993"/>
              <a:ext cx="302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754047" y="4668399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月      汇报</a:t>
            </a: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人：卢林军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25262" y="302189"/>
            <a:ext cx="3975100" cy="656661"/>
            <a:chOff x="7192010" y="1640849"/>
            <a:chExt cx="3975100" cy="656661"/>
          </a:xfrm>
        </p:grpSpPr>
        <p:sp>
          <p:nvSpPr>
            <p:cNvPr id="12" name="文本框 11"/>
            <p:cNvSpPr txBox="1"/>
            <p:nvPr/>
          </p:nvSpPr>
          <p:spPr>
            <a:xfrm>
              <a:off x="7192010" y="1640849"/>
              <a:ext cx="3543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目录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92010" y="2026795"/>
              <a:ext cx="3975100" cy="270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CONTENTS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椭圆 30"/>
          <p:cNvSpPr/>
          <p:nvPr>
            <p:custDataLst>
              <p:tags r:id="rId1"/>
            </p:custDataLst>
          </p:nvPr>
        </p:nvSpPr>
        <p:spPr>
          <a:xfrm rot="1069622">
            <a:off x="3001925" y="2026470"/>
            <a:ext cx="2978614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椭圆 30"/>
          <p:cNvSpPr/>
          <p:nvPr>
            <p:custDataLst>
              <p:tags r:id="rId2"/>
            </p:custDataLst>
          </p:nvPr>
        </p:nvSpPr>
        <p:spPr>
          <a:xfrm rot="20530378" flipH="1">
            <a:off x="6037829" y="2166531"/>
            <a:ext cx="2980482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62660" y="2839085"/>
            <a:ext cx="4170045" cy="644525"/>
            <a:chOff x="1154862" y="3005024"/>
            <a:chExt cx="4171462" cy="644278"/>
          </a:xfrm>
        </p:grpSpPr>
        <p:sp>
          <p:nvSpPr>
            <p:cNvPr id="14" name="圆角矩形 13"/>
            <p:cNvSpPr/>
            <p:nvPr>
              <p:custDataLst>
                <p:tags r:id="rId3"/>
              </p:custDataLst>
            </p:nvPr>
          </p:nvSpPr>
          <p:spPr>
            <a:xfrm>
              <a:off x="1184274" y="3080467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4"/>
              </p:custDataLst>
            </p:nvPr>
          </p:nvSpPr>
          <p:spPr>
            <a:xfrm>
              <a:off x="4680179" y="3005024"/>
              <a:ext cx="646145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54862" y="3108403"/>
              <a:ext cx="4171462" cy="460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项目执行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70270" y="2840722"/>
            <a:ext cx="4262164" cy="700687"/>
            <a:chOff x="6904336" y="3005024"/>
            <a:chExt cx="4279355" cy="644278"/>
          </a:xfrm>
        </p:grpSpPr>
        <p:sp>
          <p:nvSpPr>
            <p:cNvPr id="20" name="圆角矩形 19"/>
            <p:cNvSpPr/>
            <p:nvPr>
              <p:custDataLst>
                <p:tags r:id="rId5"/>
              </p:custDataLst>
            </p:nvPr>
          </p:nvSpPr>
          <p:spPr>
            <a:xfrm>
              <a:off x="6904337" y="3080467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6"/>
              </p:custDataLst>
            </p:nvPr>
          </p:nvSpPr>
          <p:spPr>
            <a:xfrm>
              <a:off x="6904336" y="3005024"/>
              <a:ext cx="644277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07513" y="3098495"/>
              <a:ext cx="4276178" cy="4233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算法优点与展望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9654" y="3810000"/>
            <a:ext cx="4318241" cy="700405"/>
            <a:chOff x="6904336" y="4002254"/>
            <a:chExt cx="4341525" cy="646145"/>
          </a:xfrm>
        </p:grpSpPr>
        <p:sp>
          <p:nvSpPr>
            <p:cNvPr id="22" name="圆角矩形 21"/>
            <p:cNvSpPr/>
            <p:nvPr>
              <p:custDataLst>
                <p:tags r:id="rId7"/>
              </p:custDataLst>
            </p:nvPr>
          </p:nvSpPr>
          <p:spPr>
            <a:xfrm>
              <a:off x="6904337" y="4079564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8"/>
              </p:custDataLst>
            </p:nvPr>
          </p:nvSpPr>
          <p:spPr>
            <a:xfrm>
              <a:off x="6904336" y="4002254"/>
              <a:ext cx="644277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074399" y="4112762"/>
              <a:ext cx="4171462" cy="424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达成指标与</a:t>
              </a: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结果展示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4677" y="3834765"/>
            <a:ext cx="4559298" cy="646430"/>
            <a:chOff x="767559" y="4002254"/>
            <a:chExt cx="4558765" cy="646145"/>
          </a:xfrm>
        </p:grpSpPr>
        <p:sp>
          <p:nvSpPr>
            <p:cNvPr id="41" name="圆角矩形 14"/>
            <p:cNvSpPr/>
            <p:nvPr>
              <p:custDataLst>
                <p:tags r:id="rId9"/>
              </p:custDataLst>
            </p:nvPr>
          </p:nvSpPr>
          <p:spPr>
            <a:xfrm>
              <a:off x="1184274" y="4079564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10"/>
              </p:custDataLst>
            </p:nvPr>
          </p:nvSpPr>
          <p:spPr>
            <a:xfrm>
              <a:off x="4680179" y="4002254"/>
              <a:ext cx="646145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67559" y="4079468"/>
              <a:ext cx="4171462" cy="4601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技术路线及实现方案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19878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7150" y="2789751"/>
            <a:ext cx="44577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项目执行</a:t>
            </a:r>
            <a:endParaRPr lang="zh-CN" altLang="en-US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602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Project implementation </a:t>
            </a:r>
            <a:endParaRPr kumimoji="0" lang="en-US" altLang="zh-CN" sz="1100" b="0" i="0" kern="200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57" name="文本框 56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目标</a:t>
              </a:r>
              <a:r>
                <a:rPr lang="zh-CN" altLang="en-US" sz="28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达成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Achieve the goal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46841" y="5036296"/>
            <a:ext cx="3566502" cy="1231446"/>
            <a:chOff x="409961" y="2339731"/>
            <a:chExt cx="4975396" cy="1674101"/>
          </a:xfrm>
          <a:solidFill>
            <a:srgbClr val="33CC33"/>
          </a:solidFill>
        </p:grpSpPr>
        <p:pic>
          <p:nvPicPr>
            <p:cNvPr id="25" name="图片 24"/>
            <p:cNvPicPr/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051" y="2344418"/>
              <a:ext cx="2477306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6" name="图片 2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61" y="2339731"/>
              <a:ext cx="2498090" cy="166941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6" name="文本框 35"/>
          <p:cNvSpPr txBox="1"/>
          <p:nvPr/>
        </p:nvSpPr>
        <p:spPr>
          <a:xfrm>
            <a:off x="1668304" y="436624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多对象主体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997825" y="2213035"/>
            <a:ext cx="3935730" cy="1151831"/>
            <a:chOff x="5983706" y="2240761"/>
            <a:chExt cx="4979317" cy="1669414"/>
          </a:xfrm>
          <a:solidFill>
            <a:srgbClr val="33CC33"/>
          </a:solidFill>
        </p:grpSpPr>
        <p:pic>
          <p:nvPicPr>
            <p:cNvPr id="28" name="图片 27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706" y="2240761"/>
              <a:ext cx="2498090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9" name="图片 2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4205" y="2248109"/>
              <a:ext cx="2468818" cy="165029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8889845" y="1704320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发丝与类发丝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561205" y="4827905"/>
            <a:ext cx="2756204" cy="1746635"/>
            <a:chOff x="1232168" y="4265340"/>
            <a:chExt cx="3142671" cy="2342080"/>
          </a:xfrm>
          <a:solidFill>
            <a:srgbClr val="33CC33"/>
          </a:solidFill>
        </p:grpSpPr>
        <p:pic>
          <p:nvPicPr>
            <p:cNvPr id="31" name="图片 30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168" y="4267445"/>
              <a:ext cx="1558290" cy="231076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2" name="图片 31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549" y="4265340"/>
              <a:ext cx="1558290" cy="234208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1" name="文本框 40"/>
          <p:cNvSpPr txBox="1"/>
          <p:nvPr/>
        </p:nvSpPr>
        <p:spPr>
          <a:xfrm>
            <a:off x="4691441" y="4366240"/>
            <a:ext cx="254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主体部分被遮挡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306431" y="4899212"/>
            <a:ext cx="3331845" cy="1609249"/>
            <a:chOff x="5997590" y="4485786"/>
            <a:chExt cx="4657898" cy="2233157"/>
          </a:xfrm>
          <a:solidFill>
            <a:srgbClr val="33CC33"/>
          </a:solidFill>
        </p:grpSpPr>
        <p:pic>
          <p:nvPicPr>
            <p:cNvPr id="34" name="图片 33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90" y="4485786"/>
              <a:ext cx="2342915" cy="223315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5" name="图片 34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505" y="4485786"/>
              <a:ext cx="2314983" cy="220653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2" name="文本框 41"/>
          <p:cNvSpPr txBox="1"/>
          <p:nvPr/>
        </p:nvSpPr>
        <p:spPr>
          <a:xfrm>
            <a:off x="8454683" y="4366240"/>
            <a:ext cx="26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主体颜色接近背景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13344" y="2239553"/>
            <a:ext cx="3104065" cy="1579332"/>
            <a:chOff x="768538" y="2703034"/>
            <a:chExt cx="3438755" cy="1913681"/>
          </a:xfrm>
          <a:solidFill>
            <a:srgbClr val="33CC33"/>
          </a:solidFill>
        </p:grpSpPr>
        <p:pic>
          <p:nvPicPr>
            <p:cNvPr id="12" name="图片 11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38" y="2711216"/>
              <a:ext cx="1719377" cy="190549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3" name="图片 12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915" y="2703034"/>
              <a:ext cx="1719378" cy="19055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6" name="文本框 15"/>
          <p:cNvSpPr txBox="1"/>
          <p:nvPr/>
        </p:nvSpPr>
        <p:spPr>
          <a:xfrm>
            <a:off x="4691440" y="1732255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主体部分镂空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17600" y="2174240"/>
            <a:ext cx="2218567" cy="1604645"/>
            <a:chOff x="1620" y="3284"/>
            <a:chExt cx="3662" cy="2725"/>
          </a:xfrm>
          <a:solidFill>
            <a:srgbClr val="33CC33"/>
          </a:solidFill>
        </p:grpSpPr>
        <p:pic>
          <p:nvPicPr>
            <p:cNvPr id="7" name="Picture 6" descr="mat_0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64" y="3284"/>
              <a:ext cx="1818" cy="2725"/>
            </a:xfrm>
            <a:prstGeom prst="rect">
              <a:avLst/>
            </a:prstGeom>
            <a:grpFill/>
          </p:spPr>
        </p:pic>
        <p:pic>
          <p:nvPicPr>
            <p:cNvPr id="8" name="Picture 7" descr="0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0" y="3285"/>
              <a:ext cx="1818" cy="2724"/>
            </a:xfrm>
            <a:prstGeom prst="rect">
              <a:avLst/>
            </a:prstGeom>
            <a:grpFill/>
          </p:spPr>
        </p:pic>
      </p:grpSp>
      <p:sp>
        <p:nvSpPr>
          <p:cNvPr id="10" name="文本框 35"/>
          <p:cNvSpPr txBox="1"/>
          <p:nvPr/>
        </p:nvSpPr>
        <p:spPr>
          <a:xfrm>
            <a:off x="1252277" y="165098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单对象主体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68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36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sp>
        <p:nvSpPr>
          <p:cNvPr id="17" name="文本框 16"/>
          <p:cNvSpPr txBox="1"/>
          <p:nvPr/>
        </p:nvSpPr>
        <p:spPr>
          <a:xfrm>
            <a:off x="8160959" y="334678"/>
            <a:ext cx="211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半透明主体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39" y="862965"/>
            <a:ext cx="2687777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16" y="862965"/>
            <a:ext cx="2813319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2093049" y="306451"/>
            <a:ext cx="183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小物体主体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图片 5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7" y="3256300"/>
            <a:ext cx="5147310" cy="3167380"/>
          </a:xfrm>
          <a:prstGeom prst="rect">
            <a:avLst/>
          </a:prstGeom>
        </p:spPr>
      </p:pic>
      <p:pic>
        <p:nvPicPr>
          <p:cNvPr id="4" name="图片 5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0" y="3263900"/>
            <a:ext cx="5147310" cy="3167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8955" y="2794635"/>
            <a:ext cx="246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4K</a:t>
            </a:r>
            <a:r>
              <a:rPr lang="zh-CN" altLang="en-US" sz="2400" b="1">
                <a:solidFill>
                  <a:schemeClr val="bg1"/>
                </a:solidFill>
              </a:rPr>
              <a:t>图像推理时间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31" name="文本框 30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软件执行过程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Software execution process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41" y="3397827"/>
            <a:ext cx="684280" cy="54389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096987" y="4031819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待分割的图像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3" y="3335279"/>
            <a:ext cx="684280" cy="66898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848271" y="4029204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软件前端交互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2239649" y="3675394"/>
            <a:ext cx="825814" cy="11245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4" y="1650250"/>
            <a:ext cx="616959" cy="579970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>
            <a:off x="3490133" y="2324244"/>
            <a:ext cx="0" cy="932170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565531" y="2573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模型载入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55" y="3329306"/>
            <a:ext cx="847539" cy="82859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571554" y="4034251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图像前处理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3928731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5484375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39" y="3317554"/>
            <a:ext cx="700967" cy="685299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198143" y="404134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模型推理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25" y="3281353"/>
            <a:ext cx="777001" cy="759634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/>
        </p:nvCxnSpPr>
        <p:spPr>
          <a:xfrm>
            <a:off x="7212946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872755" y="4029204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图像后处理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9741346" y="3415180"/>
            <a:ext cx="683056" cy="542918"/>
            <a:chOff x="10875543" y="6048418"/>
            <a:chExt cx="835200" cy="679024"/>
          </a:xfrm>
        </p:grpSpPr>
        <p:sp>
          <p:nvSpPr>
            <p:cNvPr id="64" name="矩形: 圆角 63"/>
            <p:cNvSpPr/>
            <p:nvPr/>
          </p:nvSpPr>
          <p:spPr>
            <a:xfrm>
              <a:off x="10893543" y="6054853"/>
              <a:ext cx="799200" cy="644400"/>
            </a:xfrm>
            <a:prstGeom prst="roundRect">
              <a:avLst/>
            </a:prstGeom>
            <a:solidFill>
              <a:schemeClr val="tx1"/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543" y="6048418"/>
              <a:ext cx="835200" cy="679024"/>
            </a:xfrm>
            <a:prstGeom prst="rect">
              <a:avLst/>
            </a:prstGeom>
          </p:spPr>
        </p:pic>
      </p:grpSp>
      <p:cxnSp>
        <p:nvCxnSpPr>
          <p:cNvPr id="58" name="直接箭头连接符 57"/>
          <p:cNvCxnSpPr/>
          <p:nvPr/>
        </p:nvCxnSpPr>
        <p:spPr>
          <a:xfrm>
            <a:off x="8841334" y="368609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441013" y="4028984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前景图像掩码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5457825" y="5520690"/>
            <a:ext cx="838200" cy="542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连接符: 肘形 60"/>
          <p:cNvCxnSpPr>
            <a:stCxn id="41" idx="2"/>
          </p:cNvCxnSpPr>
          <p:nvPr/>
        </p:nvCxnSpPr>
        <p:spPr>
          <a:xfrm rot="16200000" flipH="1">
            <a:off x="2917550" y="3356985"/>
            <a:ext cx="1452407" cy="3538278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>
            <a:stCxn id="59" idx="2"/>
          </p:cNvCxnSpPr>
          <p:nvPr/>
        </p:nvCxnSpPr>
        <p:spPr>
          <a:xfrm rot="5400000">
            <a:off x="7681612" y="3315298"/>
            <a:ext cx="1455241" cy="3618816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343012" y="6149331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前景分离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85" y="3335020"/>
            <a:ext cx="840105" cy="668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60" y="3253740"/>
            <a:ext cx="840105" cy="821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35" y="1579880"/>
            <a:ext cx="756920" cy="71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40" y="3230245"/>
            <a:ext cx="1040130" cy="1017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80" y="3234690"/>
            <a:ext cx="859790" cy="840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5" y="3188970"/>
            <a:ext cx="955040" cy="9334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756140" y="3345180"/>
            <a:ext cx="836930" cy="665480"/>
            <a:chOff x="10875543" y="6048418"/>
            <a:chExt cx="835200" cy="679024"/>
          </a:xfrm>
        </p:grpSpPr>
        <p:sp>
          <p:nvSpPr>
            <p:cNvPr id="9" name="矩形: 圆角 63"/>
            <p:cNvSpPr/>
            <p:nvPr/>
          </p:nvSpPr>
          <p:spPr>
            <a:xfrm>
              <a:off x="10893543" y="6054853"/>
              <a:ext cx="799200" cy="644400"/>
            </a:xfrm>
            <a:prstGeom prst="roundRect">
              <a:avLst/>
            </a:prstGeom>
            <a:solidFill>
              <a:schemeClr val="tx1"/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 dirty="0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543" y="6048418"/>
              <a:ext cx="835200" cy="679024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85" y="3330575"/>
            <a:ext cx="840105" cy="668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53536" y="2789752"/>
            <a:ext cx="57340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技术路线及实现方案</a:t>
            </a:r>
            <a:endParaRPr lang="zh-CN" altLang="en-US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50787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Technical route and implementation plan</a:t>
            </a:r>
            <a:endParaRPr kumimoji="0" lang="en-US" altLang="zh-CN" sz="1100" b="0" i="0" kern="200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259715" y="97155"/>
            <a:ext cx="11882120" cy="6524625"/>
            <a:chOff x="409" y="153"/>
            <a:chExt cx="18712" cy="10275"/>
          </a:xfrm>
        </p:grpSpPr>
        <p:sp>
          <p:nvSpPr>
            <p:cNvPr id="9" name="立方体 8"/>
            <p:cNvSpPr/>
            <p:nvPr/>
          </p:nvSpPr>
          <p:spPr>
            <a:xfrm>
              <a:off x="8285" y="9942"/>
              <a:ext cx="599" cy="486"/>
            </a:xfrm>
            <a:prstGeom prst="cube">
              <a:avLst>
                <a:gd name="adj" fmla="val 22692"/>
              </a:avLst>
            </a:prstGeom>
            <a:solidFill>
              <a:srgbClr val="9393C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8928" y="9942"/>
              <a:ext cx="176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</a:rPr>
                <a:t>GRSU-L</a:t>
              </a:r>
              <a:r>
                <a:rPr lang="zh-CN" altLang="en-US" sz="1200">
                  <a:solidFill>
                    <a:schemeClr val="bg1"/>
                  </a:solidFill>
                </a:rPr>
                <a:t>结构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467" y="3712"/>
              <a:ext cx="9423" cy="6059"/>
              <a:chOff x="4234" y="2081"/>
              <a:chExt cx="7902" cy="5467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4234" y="2081"/>
                <a:ext cx="7902" cy="5467"/>
                <a:chOff x="4234" y="2081"/>
                <a:chExt cx="7902" cy="5467"/>
              </a:xfrm>
            </p:grpSpPr>
            <p:sp>
              <p:nvSpPr>
                <p:cNvPr id="3" name="矩形 2"/>
                <p:cNvSpPr/>
                <p:nvPr/>
              </p:nvSpPr>
              <p:spPr>
                <a:xfrm flipV="1">
                  <a:off x="10638" y="3683"/>
                  <a:ext cx="541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 flipV="1">
                  <a:off x="10644" y="4715"/>
                  <a:ext cx="530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flipV="1">
                  <a:off x="10573" y="5658"/>
                  <a:ext cx="672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4234" y="2081"/>
                  <a:ext cx="7902" cy="5467"/>
                  <a:chOff x="569503" y="1200151"/>
                  <a:chExt cx="8292054" cy="5737220"/>
                </a:xfrm>
              </p:grpSpPr>
              <p:sp>
                <p:nvSpPr>
                  <p:cNvPr id="28" name="立方体 27"/>
                  <p:cNvSpPr/>
                  <p:nvPr/>
                </p:nvSpPr>
                <p:spPr>
                  <a:xfrm>
                    <a:off x="1259381" y="2405791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1" name="立方体 30"/>
                  <p:cNvSpPr/>
                  <p:nvPr/>
                </p:nvSpPr>
                <p:spPr>
                  <a:xfrm>
                    <a:off x="1259381" y="1250950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8" name="箭头: 下 6"/>
                  <p:cNvSpPr/>
                  <p:nvPr/>
                </p:nvSpPr>
                <p:spPr>
                  <a:xfrm>
                    <a:off x="1737281" y="2179251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40" name="立方体 39"/>
                  <p:cNvSpPr/>
                  <p:nvPr/>
                </p:nvSpPr>
                <p:spPr>
                  <a:xfrm>
                    <a:off x="1296856" y="3560632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57" name="箭头: 下 29"/>
                  <p:cNvSpPr/>
                  <p:nvPr/>
                </p:nvSpPr>
                <p:spPr>
                  <a:xfrm>
                    <a:off x="1737280" y="3334093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59" name="立方体 58"/>
                  <p:cNvSpPr/>
                  <p:nvPr/>
                </p:nvSpPr>
                <p:spPr>
                  <a:xfrm>
                    <a:off x="1322372" y="4582952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0" name="箭头: 下 33"/>
                  <p:cNvSpPr/>
                  <p:nvPr/>
                </p:nvSpPr>
                <p:spPr>
                  <a:xfrm>
                    <a:off x="1731843" y="4337028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1" name="立方体 60"/>
                  <p:cNvSpPr/>
                  <p:nvPr/>
                </p:nvSpPr>
                <p:spPr>
                  <a:xfrm>
                    <a:off x="1377725" y="5456172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2" name="箭头: 下 35"/>
                  <p:cNvSpPr/>
                  <p:nvPr/>
                </p:nvSpPr>
                <p:spPr>
                  <a:xfrm>
                    <a:off x="1731843" y="5294242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3" name="立方体 62"/>
                  <p:cNvSpPr/>
                  <p:nvPr/>
                </p:nvSpPr>
                <p:spPr>
                  <a:xfrm>
                    <a:off x="3476492" y="6106207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4" name="箭头: 直角上 9"/>
                  <p:cNvSpPr/>
                  <p:nvPr/>
                </p:nvSpPr>
                <p:spPr>
                  <a:xfrm rot="5400000">
                    <a:off x="2378575" y="5497575"/>
                    <a:ext cx="417202" cy="171066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5" name="箭头: 直角上 40"/>
                  <p:cNvSpPr/>
                  <p:nvPr/>
                </p:nvSpPr>
                <p:spPr>
                  <a:xfrm>
                    <a:off x="4312447" y="6182173"/>
                    <a:ext cx="1534196" cy="37933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6" name="立方体 65"/>
                  <p:cNvSpPr/>
                  <p:nvPr/>
                </p:nvSpPr>
                <p:spPr>
                  <a:xfrm>
                    <a:off x="5297301" y="2462302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1" name="立方体 80"/>
                  <p:cNvSpPr/>
                  <p:nvPr/>
                </p:nvSpPr>
                <p:spPr>
                  <a:xfrm>
                    <a:off x="5297301" y="1307461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2" name="箭头: 下 43"/>
                  <p:cNvSpPr/>
                  <p:nvPr/>
                </p:nvSpPr>
                <p:spPr>
                  <a:xfrm rot="10800000">
                    <a:off x="5775201" y="2235762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5" name="立方体 84"/>
                  <p:cNvSpPr/>
                  <p:nvPr/>
                </p:nvSpPr>
                <p:spPr>
                  <a:xfrm>
                    <a:off x="5334776" y="3617143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8" name="箭头: 下 45"/>
                  <p:cNvSpPr/>
                  <p:nvPr/>
                </p:nvSpPr>
                <p:spPr>
                  <a:xfrm rot="10800000">
                    <a:off x="5775200" y="3390604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9" name="立方体 88"/>
                  <p:cNvSpPr/>
                  <p:nvPr/>
                </p:nvSpPr>
                <p:spPr>
                  <a:xfrm>
                    <a:off x="5359320" y="4647381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1" name="箭头: 下 47"/>
                  <p:cNvSpPr/>
                  <p:nvPr/>
                </p:nvSpPr>
                <p:spPr>
                  <a:xfrm rot="10800000">
                    <a:off x="5769763" y="4393539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2" name="立方体 91"/>
                  <p:cNvSpPr/>
                  <p:nvPr/>
                </p:nvSpPr>
                <p:spPr>
                  <a:xfrm>
                    <a:off x="5415645" y="5512683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3" name="箭头: 下 49"/>
                  <p:cNvSpPr/>
                  <p:nvPr/>
                </p:nvSpPr>
                <p:spPr>
                  <a:xfrm rot="10800000">
                    <a:off x="5754660" y="5348806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6" name="箭头: 右 50"/>
                  <p:cNvSpPr/>
                  <p:nvPr/>
                </p:nvSpPr>
                <p:spPr>
                  <a:xfrm>
                    <a:off x="2468981" y="1697306"/>
                    <a:ext cx="2828231" cy="127494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7" name="箭头: 右 51"/>
                  <p:cNvSpPr/>
                  <p:nvPr/>
                </p:nvSpPr>
                <p:spPr>
                  <a:xfrm>
                    <a:off x="2370711" y="2821329"/>
                    <a:ext cx="2926590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8" name="箭头: 右 52"/>
                  <p:cNvSpPr/>
                  <p:nvPr/>
                </p:nvSpPr>
                <p:spPr>
                  <a:xfrm>
                    <a:off x="2292485" y="3934501"/>
                    <a:ext cx="3042393" cy="13105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9" name="箭头: 右 53"/>
                  <p:cNvSpPr/>
                  <p:nvPr/>
                </p:nvSpPr>
                <p:spPr>
                  <a:xfrm>
                    <a:off x="2139227" y="4900296"/>
                    <a:ext cx="3220085" cy="12700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0" name="箭头: 右 54"/>
                  <p:cNvSpPr/>
                  <p:nvPr/>
                </p:nvSpPr>
                <p:spPr>
                  <a:xfrm>
                    <a:off x="2139666" y="5756451"/>
                    <a:ext cx="3255479" cy="123932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2" name="箭头: 右 55"/>
                  <p:cNvSpPr/>
                  <p:nvPr/>
                </p:nvSpPr>
                <p:spPr>
                  <a:xfrm>
                    <a:off x="6460624" y="1697604"/>
                    <a:ext cx="666638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05" name="图片 104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1747" y="1306204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06" name="箭头: 右 57"/>
                  <p:cNvSpPr/>
                  <p:nvPr/>
                </p:nvSpPr>
                <p:spPr>
                  <a:xfrm>
                    <a:off x="7437968" y="1688027"/>
                    <a:ext cx="802106" cy="158120"/>
                  </a:xfrm>
                  <a:prstGeom prst="rightArrow">
                    <a:avLst/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  <p:pic>
                <p:nvPicPr>
                  <p:cNvPr id="114" name="图片 113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70357" y="1312885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18" name="箭头: 右 74"/>
                  <p:cNvSpPr/>
                  <p:nvPr/>
                </p:nvSpPr>
                <p:spPr>
                  <a:xfrm>
                    <a:off x="6408631" y="2847566"/>
                    <a:ext cx="684263" cy="131889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19" name="图片 118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9982" y="2529206"/>
                    <a:ext cx="612140" cy="76517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0" name="箭头: 右 76"/>
                  <p:cNvSpPr/>
                  <p:nvPr/>
                </p:nvSpPr>
                <p:spPr>
                  <a:xfrm>
                    <a:off x="6290857" y="3935096"/>
                    <a:ext cx="755650" cy="13081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1" name="图片 120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4897" y="3590926"/>
                    <a:ext cx="615950" cy="77025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2" name="箭头: 右 78"/>
                  <p:cNvSpPr/>
                  <p:nvPr/>
                </p:nvSpPr>
                <p:spPr>
                  <a:xfrm>
                    <a:off x="6217832" y="4910456"/>
                    <a:ext cx="824865" cy="15494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3" name="图片 122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9177" y="4593591"/>
                    <a:ext cx="588645" cy="7353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4" name="箭头: 右 82"/>
                  <p:cNvSpPr/>
                  <p:nvPr/>
                </p:nvSpPr>
                <p:spPr>
                  <a:xfrm>
                    <a:off x="6156237" y="5756276"/>
                    <a:ext cx="794385" cy="16446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5" name="图片 124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4412" y="5484496"/>
                    <a:ext cx="496570" cy="6210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0757" y="6125071"/>
                    <a:ext cx="488950" cy="61150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8" name="箭头: 直角上 13"/>
                  <p:cNvSpPr/>
                  <p:nvPr/>
                </p:nvSpPr>
                <p:spPr>
                  <a:xfrm>
                    <a:off x="7579893" y="1760220"/>
                    <a:ext cx="310928" cy="4808760"/>
                  </a:xfrm>
                  <a:prstGeom prst="bentUpArrow">
                    <a:avLst>
                      <a:gd name="adj1" fmla="val 27204"/>
                      <a:gd name="adj2" fmla="val 0"/>
                      <a:gd name="adj3" fmla="val 0"/>
                    </a:avLst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3" name="矩形 132"/>
                  <p:cNvSpPr/>
                  <p:nvPr/>
                </p:nvSpPr>
                <p:spPr>
                  <a:xfrm>
                    <a:off x="643760" y="1200151"/>
                    <a:ext cx="8216721" cy="5737220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503" y="1404487"/>
                    <a:ext cx="689811" cy="862264"/>
                  </a:xfrm>
                  <a:prstGeom prst="rect">
                    <a:avLst/>
                  </a:prstGeom>
                  <a:scene3d>
                    <a:camera prst="orthographicFront">
                      <a:rot lat="20702292" lon="4509372" rev="21546135"/>
                    </a:camera>
                    <a:lightRig rig="threePt" dir="t"/>
                  </a:scene3d>
                </p:spPr>
              </p:pic>
            </p:grpSp>
            <p:sp>
              <p:nvSpPr>
                <p:cNvPr id="129" name="矩形 128"/>
                <p:cNvSpPr/>
                <p:nvPr/>
              </p:nvSpPr>
              <p:spPr>
                <a:xfrm flipV="1">
                  <a:off x="10549" y="6459"/>
                  <a:ext cx="672" cy="83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7" name="箭头: 右 86"/>
              <p:cNvSpPr/>
              <p:nvPr/>
            </p:nvSpPr>
            <p:spPr>
              <a:xfrm>
                <a:off x="8739" y="7107"/>
                <a:ext cx="1728" cy="120"/>
              </a:xfrm>
              <a:prstGeom prst="rightArrow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492" name="组合 491"/>
            <p:cNvGrpSpPr/>
            <p:nvPr/>
          </p:nvGrpSpPr>
          <p:grpSpPr>
            <a:xfrm>
              <a:off x="1340" y="291"/>
              <a:ext cx="8488" cy="3033"/>
              <a:chOff x="1977" y="2654"/>
              <a:chExt cx="16196" cy="7371"/>
            </a:xfrm>
          </p:grpSpPr>
          <p:pic>
            <p:nvPicPr>
              <p:cNvPr id="493" name="图片 4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3" y="8326"/>
                <a:ext cx="1427" cy="953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sp>
            <p:nvSpPr>
              <p:cNvPr id="494" name="矩形: 圆角 145"/>
              <p:cNvSpPr/>
              <p:nvPr/>
            </p:nvSpPr>
            <p:spPr>
              <a:xfrm>
                <a:off x="3906" y="4377"/>
                <a:ext cx="6658" cy="3264"/>
              </a:xfrm>
              <a:prstGeom prst="roundRect">
                <a:avLst/>
              </a:prstGeom>
              <a:noFill/>
              <a:ln>
                <a:solidFill>
                  <a:srgbClr val="EBF9F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BF9F2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矩形: 圆角 135"/>
              <p:cNvSpPr/>
              <p:nvPr/>
            </p:nvSpPr>
            <p:spPr>
              <a:xfrm>
                <a:off x="4075" y="2655"/>
                <a:ext cx="6181" cy="1455"/>
              </a:xfrm>
              <a:prstGeom prst="roundRect">
                <a:avLst/>
              </a:prstGeom>
              <a:noFill/>
              <a:ln>
                <a:solidFill>
                  <a:srgbClr val="EEFD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EFDD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6" name="图片 495" descr="CMSQJHWUQ~`T70159$DB18U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/>
              <a:srcRect l="2505" t="9695" r="3274" b="3453"/>
              <a:stretch>
                <a:fillRect/>
              </a:stretch>
            </p:blipFill>
            <p:spPr>
              <a:xfrm>
                <a:off x="5096" y="4549"/>
                <a:ext cx="1536" cy="1002"/>
              </a:xfrm>
              <a:prstGeom prst="rect">
                <a:avLst/>
              </a:prstGeom>
            </p:spPr>
          </p:pic>
          <p:pic>
            <p:nvPicPr>
              <p:cNvPr id="497" name="图片 496" descr="CMSQJHWUQ~`T70159$DB18U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5"/>
              <a:srcRect l="2505" t="9695" r="3274" b="3453"/>
              <a:stretch>
                <a:fillRect/>
              </a:stretch>
            </p:blipFill>
            <p:spPr>
              <a:xfrm>
                <a:off x="5102" y="6321"/>
                <a:ext cx="1536" cy="1002"/>
              </a:xfrm>
              <a:prstGeom prst="rect">
                <a:avLst/>
              </a:prstGeom>
            </p:spPr>
          </p:pic>
          <p:sp>
            <p:nvSpPr>
              <p:cNvPr id="498" name="箭头: 右 102"/>
              <p:cNvSpPr/>
              <p:nvPr/>
            </p:nvSpPr>
            <p:spPr>
              <a:xfrm>
                <a:off x="3960" y="4910"/>
                <a:ext cx="1032" cy="1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9" name="图片 498" descr="000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1" y="6308"/>
                <a:ext cx="1537" cy="1027"/>
              </a:xfrm>
              <a:prstGeom prst="rect">
                <a:avLst/>
              </a:prstGeom>
            </p:spPr>
          </p:pic>
          <p:sp>
            <p:nvSpPr>
              <p:cNvPr id="500" name="箭头: 右 52"/>
              <p:cNvSpPr/>
              <p:nvPr/>
            </p:nvSpPr>
            <p:spPr>
              <a:xfrm>
                <a:off x="3990" y="6761"/>
                <a:ext cx="1032" cy="168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1" name="右大括号 500"/>
              <p:cNvSpPr/>
              <p:nvPr/>
            </p:nvSpPr>
            <p:spPr>
              <a:xfrm>
                <a:off x="6952" y="4849"/>
                <a:ext cx="862" cy="2348"/>
              </a:xfrm>
              <a:prstGeom prst="rightBrace">
                <a:avLst>
                  <a:gd name="adj1" fmla="val 8333"/>
                  <a:gd name="adj2" fmla="val 4965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2" name="文本框 501"/>
              <p:cNvSpPr txBox="1"/>
              <p:nvPr/>
            </p:nvSpPr>
            <p:spPr>
              <a:xfrm>
                <a:off x="3858" y="4410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  <a:endPara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3" name="文本框 502"/>
              <p:cNvSpPr txBox="1"/>
              <p:nvPr/>
            </p:nvSpPr>
            <p:spPr>
              <a:xfrm>
                <a:off x="3858" y="6286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  <a:endPara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4" name="文本框 503"/>
              <p:cNvSpPr txBox="1"/>
              <p:nvPr/>
            </p:nvSpPr>
            <p:spPr>
              <a:xfrm>
                <a:off x="7898" y="5218"/>
                <a:ext cx="2358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  <a:endPara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5" name="文本框 504"/>
              <p:cNvSpPr txBox="1"/>
              <p:nvPr/>
            </p:nvSpPr>
            <p:spPr>
              <a:xfrm>
                <a:off x="9482" y="5443"/>
                <a:ext cx="1841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6" name="箭头: 右 52"/>
              <p:cNvSpPr/>
              <p:nvPr/>
            </p:nvSpPr>
            <p:spPr>
              <a:xfrm>
                <a:off x="8194" y="5876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7" name="文本框 506"/>
              <p:cNvSpPr txBox="1"/>
              <p:nvPr/>
            </p:nvSpPr>
            <p:spPr>
              <a:xfrm>
                <a:off x="7795" y="2654"/>
                <a:ext cx="2231" cy="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4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  <a:endParaRPr lang="en-US" altLang="zh-CN" sz="1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8" name="箭头: 右 52"/>
              <p:cNvSpPr/>
              <p:nvPr/>
            </p:nvSpPr>
            <p:spPr>
              <a:xfrm>
                <a:off x="308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9" name="箭头: 右 52"/>
              <p:cNvSpPr/>
              <p:nvPr/>
            </p:nvSpPr>
            <p:spPr>
              <a:xfrm flipV="1">
                <a:off x="14670" y="5811"/>
                <a:ext cx="841" cy="2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0" name="加号 509"/>
              <p:cNvSpPr/>
              <p:nvPr/>
            </p:nvSpPr>
            <p:spPr>
              <a:xfrm>
                <a:off x="10631" y="5793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1" name="文本框 510"/>
              <p:cNvSpPr txBox="1"/>
              <p:nvPr/>
            </p:nvSpPr>
            <p:spPr>
              <a:xfrm>
                <a:off x="10803" y="5442"/>
                <a:ext cx="2255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12" name="图片 5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" y="4612"/>
                <a:ext cx="1537" cy="1026"/>
              </a:xfrm>
              <a:prstGeom prst="rect">
                <a:avLst/>
              </a:prstGeom>
            </p:spPr>
          </p:pic>
          <p:grpSp>
            <p:nvGrpSpPr>
              <p:cNvPr id="513" name="组合 512"/>
              <p:cNvGrpSpPr/>
              <p:nvPr/>
            </p:nvGrpSpPr>
            <p:grpSpPr>
              <a:xfrm>
                <a:off x="13479" y="5883"/>
                <a:ext cx="244" cy="150"/>
                <a:chOff x="6861068" y="4822825"/>
                <a:chExt cx="372311" cy="188718"/>
              </a:xfrm>
              <a:solidFill>
                <a:srgbClr val="EAD4A5"/>
              </a:solidFill>
            </p:grpSpPr>
            <p:sp>
              <p:nvSpPr>
                <p:cNvPr id="514" name="矩形 513"/>
                <p:cNvSpPr/>
                <p:nvPr/>
              </p:nvSpPr>
              <p:spPr>
                <a:xfrm>
                  <a:off x="6861068" y="482282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5" name="矩形 514"/>
                <p:cNvSpPr/>
                <p:nvPr/>
              </p:nvSpPr>
              <p:spPr>
                <a:xfrm>
                  <a:off x="6861068" y="494950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6" name="文本框 515"/>
              <p:cNvSpPr txBox="1"/>
              <p:nvPr/>
            </p:nvSpPr>
            <p:spPr>
              <a:xfrm>
                <a:off x="13513" y="5432"/>
                <a:ext cx="170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" name="文本框 517"/>
              <p:cNvSpPr txBox="1"/>
              <p:nvPr/>
            </p:nvSpPr>
            <p:spPr>
              <a:xfrm>
                <a:off x="1977" y="7251"/>
                <a:ext cx="2098" cy="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9" name="文本框 518"/>
              <p:cNvSpPr txBox="1"/>
              <p:nvPr/>
            </p:nvSpPr>
            <p:spPr>
              <a:xfrm>
                <a:off x="15353" y="5432"/>
                <a:ext cx="282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Backword</a:t>
                </a:r>
                <a:endPara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0" name="箭头: 右 52"/>
              <p:cNvSpPr/>
              <p:nvPr/>
            </p:nvSpPr>
            <p:spPr>
              <a:xfrm rot="5400000">
                <a:off x="2441" y="3786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" name="矩形 520"/>
              <p:cNvSpPr/>
              <p:nvPr/>
            </p:nvSpPr>
            <p:spPr>
              <a:xfrm>
                <a:off x="4532" y="2897"/>
                <a:ext cx="2530" cy="55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  <a:endPara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" name="箭头: 右 52"/>
              <p:cNvSpPr/>
              <p:nvPr/>
            </p:nvSpPr>
            <p:spPr>
              <a:xfrm>
                <a:off x="649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" name="文本框 522"/>
              <p:cNvSpPr txBox="1"/>
              <p:nvPr/>
            </p:nvSpPr>
            <p:spPr>
              <a:xfrm>
                <a:off x="6393" y="3447"/>
                <a:ext cx="2031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全局</a:t>
                </a:r>
                <a:r>
                  <a:rPr lang="en-US" altLang="zh-CN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Loss</a:t>
                </a:r>
                <a:endPara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4" name="箭头: 右 52"/>
              <p:cNvSpPr/>
              <p:nvPr/>
            </p:nvSpPr>
            <p:spPr>
              <a:xfrm rot="5400000">
                <a:off x="10412" y="4256"/>
                <a:ext cx="2246" cy="126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" name="箭头: 右 52"/>
              <p:cNvSpPr/>
              <p:nvPr/>
            </p:nvSpPr>
            <p:spPr>
              <a:xfrm rot="10800000">
                <a:off x="9372" y="3147"/>
                <a:ext cx="2183" cy="72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" name="文本框 525"/>
              <p:cNvSpPr txBox="1"/>
              <p:nvPr/>
            </p:nvSpPr>
            <p:spPr>
              <a:xfrm>
                <a:off x="7898" y="6445"/>
                <a:ext cx="3243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边缘Loss</a:t>
                </a:r>
                <a:endPara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7" name="箭头: 右 52"/>
              <p:cNvSpPr/>
              <p:nvPr/>
            </p:nvSpPr>
            <p:spPr>
              <a:xfrm rot="5400000">
                <a:off x="2441" y="8298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矩形: 圆角 135"/>
              <p:cNvSpPr/>
              <p:nvPr/>
            </p:nvSpPr>
            <p:spPr>
              <a:xfrm>
                <a:off x="4216" y="8150"/>
                <a:ext cx="6181" cy="1688"/>
              </a:xfrm>
              <a:prstGeom prst="roundRect">
                <a:avLst/>
              </a:prstGeom>
              <a:noFill/>
              <a:ln>
                <a:solidFill>
                  <a:srgbClr val="FBE5D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文本框 528"/>
              <p:cNvSpPr txBox="1"/>
              <p:nvPr/>
            </p:nvSpPr>
            <p:spPr>
              <a:xfrm>
                <a:off x="7917" y="8479"/>
                <a:ext cx="1841" cy="1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6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endPara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0" name="箭头: 右 52"/>
              <p:cNvSpPr/>
              <p:nvPr/>
            </p:nvSpPr>
            <p:spPr>
              <a:xfrm>
                <a:off x="6499" y="889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1" name="箭头: 右 52"/>
              <p:cNvSpPr/>
              <p:nvPr/>
            </p:nvSpPr>
            <p:spPr>
              <a:xfrm rot="16200000">
                <a:off x="11724" y="7709"/>
                <a:ext cx="2401" cy="226"/>
              </a:xfrm>
              <a:prstGeom prst="rightArrow">
                <a:avLst>
                  <a:gd name="adj1" fmla="val 62075"/>
                  <a:gd name="adj2" fmla="val 5000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2" name="箭头: 右 52"/>
              <p:cNvSpPr/>
              <p:nvPr/>
            </p:nvSpPr>
            <p:spPr>
              <a:xfrm rot="10800000">
                <a:off x="9482" y="8919"/>
                <a:ext cx="3514" cy="120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3" name="箭头: 右 52"/>
              <p:cNvSpPr/>
              <p:nvPr/>
            </p:nvSpPr>
            <p:spPr>
              <a:xfrm>
                <a:off x="3085" y="89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4" name="加号 533"/>
              <p:cNvSpPr/>
              <p:nvPr/>
            </p:nvSpPr>
            <p:spPr>
              <a:xfrm>
                <a:off x="12085" y="5790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5" name="文本框 534"/>
              <p:cNvSpPr txBox="1"/>
              <p:nvPr/>
            </p:nvSpPr>
            <p:spPr>
              <a:xfrm>
                <a:off x="12396" y="5382"/>
                <a:ext cx="1718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IoU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  <p:cxnSp>
            <p:nvCxnSpPr>
              <p:cNvPr id="536" name="直接箭头连接符 535"/>
              <p:cNvCxnSpPr/>
              <p:nvPr/>
            </p:nvCxnSpPr>
            <p:spPr>
              <a:xfrm>
                <a:off x="5095" y="848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7" name="文本框 536"/>
              <p:cNvSpPr txBox="1"/>
              <p:nvPr/>
            </p:nvSpPr>
            <p:spPr>
              <a:xfrm>
                <a:off x="6289" y="9087"/>
                <a:ext cx="4106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1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IoU Loss</a:t>
                </a:r>
                <a:endParaRPr lang="zh-CN" altLang="en-US" sz="1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38" name="矩形 537"/>
              <p:cNvSpPr/>
              <p:nvPr/>
            </p:nvSpPr>
            <p:spPr>
              <a:xfrm>
                <a:off x="4992" y="9444"/>
                <a:ext cx="1299" cy="30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endParaRPr lang="en-US" altLang="zh-CN" sz="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39" name="图片 5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" y="8302"/>
                <a:ext cx="1463" cy="977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cxnSp>
            <p:nvCxnSpPr>
              <p:cNvPr id="540" name="直接箭头连接符 539"/>
              <p:cNvCxnSpPr/>
              <p:nvPr/>
            </p:nvCxnSpPr>
            <p:spPr>
              <a:xfrm>
                <a:off x="5095" y="883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接箭头连接符 540"/>
              <p:cNvCxnSpPr/>
              <p:nvPr/>
            </p:nvCxnSpPr>
            <p:spPr>
              <a:xfrm>
                <a:off x="5095" y="9117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5" name="圆角矩形 544"/>
            <p:cNvSpPr/>
            <p:nvPr/>
          </p:nvSpPr>
          <p:spPr>
            <a:xfrm>
              <a:off x="1232" y="153"/>
              <a:ext cx="8281" cy="328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下弧形箭头 545"/>
            <p:cNvSpPr/>
            <p:nvPr/>
          </p:nvSpPr>
          <p:spPr>
            <a:xfrm rot="15960000">
              <a:off x="9016" y="2578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7" name="下弧形箭头 546"/>
            <p:cNvSpPr/>
            <p:nvPr/>
          </p:nvSpPr>
          <p:spPr>
            <a:xfrm rot="6480000">
              <a:off x="-143" y="2599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2" name="组合 601"/>
            <p:cNvGrpSpPr/>
            <p:nvPr/>
          </p:nvGrpSpPr>
          <p:grpSpPr>
            <a:xfrm>
              <a:off x="10223" y="365"/>
              <a:ext cx="8898" cy="9383"/>
              <a:chOff x="10228" y="954"/>
              <a:chExt cx="8898" cy="8605"/>
            </a:xfrm>
          </p:grpSpPr>
          <p:grpSp>
            <p:nvGrpSpPr>
              <p:cNvPr id="448" name="组合 447"/>
              <p:cNvGrpSpPr/>
              <p:nvPr/>
            </p:nvGrpSpPr>
            <p:grpSpPr>
              <a:xfrm>
                <a:off x="11109" y="1000"/>
                <a:ext cx="6283" cy="4029"/>
                <a:chOff x="13231" y="1510"/>
                <a:chExt cx="5567" cy="3497"/>
              </a:xfrm>
            </p:grpSpPr>
            <p:grpSp>
              <p:nvGrpSpPr>
                <p:cNvPr id="446" name="组合 445"/>
                <p:cNvGrpSpPr/>
                <p:nvPr/>
              </p:nvGrpSpPr>
              <p:grpSpPr>
                <a:xfrm>
                  <a:off x="13231" y="1510"/>
                  <a:ext cx="5567" cy="3497"/>
                  <a:chOff x="9037" y="912"/>
                  <a:chExt cx="5567" cy="3497"/>
                </a:xfrm>
              </p:grpSpPr>
              <p:grpSp>
                <p:nvGrpSpPr>
                  <p:cNvPr id="270" name="组合 269"/>
                  <p:cNvGrpSpPr/>
                  <p:nvPr/>
                </p:nvGrpSpPr>
                <p:grpSpPr>
                  <a:xfrm>
                    <a:off x="9037" y="912"/>
                    <a:ext cx="5567" cy="3497"/>
                    <a:chOff x="9663" y="867"/>
                    <a:chExt cx="6428" cy="4038"/>
                  </a:xfrm>
                </p:grpSpPr>
                <p:grpSp>
                  <p:nvGrpSpPr>
                    <p:cNvPr id="266" name="组合 265"/>
                    <p:cNvGrpSpPr/>
                    <p:nvPr/>
                  </p:nvGrpSpPr>
                  <p:grpSpPr>
                    <a:xfrm>
                      <a:off x="9663" y="867"/>
                      <a:ext cx="6428" cy="4038"/>
                      <a:chOff x="932" y="358"/>
                      <a:chExt cx="6454" cy="3325"/>
                    </a:xfrm>
                  </p:grpSpPr>
                  <p:grpSp>
                    <p:nvGrpSpPr>
                      <p:cNvPr id="227" name="组合 226"/>
                      <p:cNvGrpSpPr/>
                      <p:nvPr/>
                    </p:nvGrpSpPr>
                    <p:grpSpPr>
                      <a:xfrm>
                        <a:off x="932" y="358"/>
                        <a:ext cx="6454" cy="3325"/>
                        <a:chOff x="1260790" y="465489"/>
                        <a:chExt cx="8210797" cy="4816638"/>
                      </a:xfrm>
                    </p:grpSpPr>
                    <p:grpSp>
                      <p:nvGrpSpPr>
                        <p:cNvPr id="228" name="组合 227"/>
                        <p:cNvGrpSpPr/>
                        <p:nvPr/>
                      </p:nvGrpSpPr>
                      <p:grpSpPr>
                        <a:xfrm>
                          <a:off x="2448306" y="465489"/>
                          <a:ext cx="7023281" cy="4816638"/>
                          <a:chOff x="1904200" y="699757"/>
                          <a:chExt cx="7023278" cy="4816653"/>
                        </a:xfrm>
                      </p:grpSpPr>
                      <p:sp>
                        <p:nvSpPr>
                          <p:cNvPr id="230" name="立方体 229"/>
                          <p:cNvSpPr/>
                          <p:nvPr/>
                        </p:nvSpPr>
                        <p:spPr>
                          <a:xfrm>
                            <a:off x="4037033" y="4995490"/>
                            <a:ext cx="2217785" cy="520920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" name="箭头: 直角上 96"/>
                          <p:cNvSpPr/>
                          <p:nvPr/>
                        </p:nvSpPr>
                        <p:spPr>
                          <a:xfrm>
                            <a:off x="6362744" y="4586465"/>
                            <a:ext cx="1264708" cy="695257"/>
                          </a:xfrm>
                          <a:prstGeom prst="bentUpArrow">
                            <a:avLst>
                              <a:gd name="adj1" fmla="val 13095"/>
                              <a:gd name="adj2" fmla="val 13705"/>
                              <a:gd name="adj3" fmla="val 18578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2" name="箭头: 直角上 97"/>
                          <p:cNvSpPr/>
                          <p:nvPr/>
                        </p:nvSpPr>
                        <p:spPr>
                          <a:xfrm rot="5400000">
                            <a:off x="3015461" y="4533365"/>
                            <a:ext cx="620453" cy="1206843"/>
                          </a:xfrm>
                          <a:prstGeom prst="bentUpArrow">
                            <a:avLst>
                              <a:gd name="adj1" fmla="val 10180"/>
                              <a:gd name="adj2" fmla="val 13705"/>
                              <a:gd name="adj3" fmla="val 20750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grpSp>
                        <p:nvGrpSpPr>
                          <p:cNvPr id="233" name="组合 232"/>
                          <p:cNvGrpSpPr/>
                          <p:nvPr/>
                        </p:nvGrpSpPr>
                        <p:grpSpPr>
                          <a:xfrm>
                            <a:off x="6645782" y="1931329"/>
                            <a:ext cx="1954111" cy="2597163"/>
                            <a:chOff x="7461942" y="1856175"/>
                            <a:chExt cx="1765857" cy="2687425"/>
                          </a:xfrm>
                        </p:grpSpPr>
                        <p:sp>
                          <p:nvSpPr>
                            <p:cNvPr id="234" name="立方体 233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5" name="立方体 234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8" name="立方体 237"/>
                            <p:cNvSpPr/>
                            <p:nvPr/>
                          </p:nvSpPr>
                          <p:spPr>
                            <a:xfrm>
                              <a:off x="7461943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9" name="立方体 238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0" name="立方体 239"/>
                            <p:cNvSpPr/>
                            <p:nvPr/>
                          </p:nvSpPr>
                          <p:spPr>
                            <a:xfrm>
                              <a:off x="7461942" y="1856175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7030A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41" name="组合 240"/>
                          <p:cNvGrpSpPr/>
                          <p:nvPr/>
                        </p:nvGrpSpPr>
                        <p:grpSpPr>
                          <a:xfrm>
                            <a:off x="1904200" y="2156624"/>
                            <a:ext cx="1954113" cy="2597162"/>
                            <a:chOff x="7461941" y="1856176"/>
                            <a:chExt cx="1765858" cy="2687424"/>
                          </a:xfrm>
                        </p:grpSpPr>
                        <p:sp>
                          <p:nvSpPr>
                            <p:cNvPr id="242" name="立方体 241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3" name="立方体 242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altLang="zh-CN" sz="1050" b="1" baseline="-10000" dirty="0">
                                  <a:solidFill>
                                    <a:schemeClr val="bg1"/>
                                  </a:solidFill>
                                </a:rPr>
                                <a:t>		</a:t>
                              </a:r>
                              <a:endParaRPr lang="en-US" altLang="zh-CN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6" name="立方体 245"/>
                            <p:cNvSpPr/>
                            <p:nvPr/>
                          </p:nvSpPr>
                          <p:spPr>
                            <a:xfrm>
                              <a:off x="7461944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7" name="立方体 246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10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" name="立方体 247"/>
                            <p:cNvSpPr/>
                            <p:nvPr/>
                          </p:nvSpPr>
                          <p:spPr>
                            <a:xfrm>
                              <a:off x="7461941" y="1856176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49" name="箭头: 右 100"/>
                          <p:cNvSpPr/>
                          <p:nvPr/>
                        </p:nvSpPr>
                        <p:spPr>
                          <a:xfrm>
                            <a:off x="3678068" y="4295457"/>
                            <a:ext cx="2957345" cy="189623"/>
                          </a:xfrm>
                          <a:prstGeom prst="rightArrow">
                            <a:avLst>
                              <a:gd name="adj1" fmla="val 50000"/>
                              <a:gd name="adj2" fmla="val 5932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0" name="箭头: 右 101"/>
                          <p:cNvSpPr/>
                          <p:nvPr/>
                        </p:nvSpPr>
                        <p:spPr>
                          <a:xfrm>
                            <a:off x="3678068" y="3979286"/>
                            <a:ext cx="2964552" cy="189623"/>
                          </a:xfrm>
                          <a:prstGeom prst="rightArrow">
                            <a:avLst>
                              <a:gd name="adj1" fmla="val 50000"/>
                              <a:gd name="adj2" fmla="val 6594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3" name="箭头: 右 104"/>
                          <p:cNvSpPr/>
                          <p:nvPr/>
                        </p:nvSpPr>
                        <p:spPr>
                          <a:xfrm>
                            <a:off x="3674463" y="2955175"/>
                            <a:ext cx="2957345" cy="236972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4" name="箭头: 右 105"/>
                          <p:cNvSpPr/>
                          <p:nvPr/>
                        </p:nvSpPr>
                        <p:spPr>
                          <a:xfrm>
                            <a:off x="3681671" y="2636802"/>
                            <a:ext cx="2957345" cy="22967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5" name="箭头: 右 106"/>
                          <p:cNvSpPr/>
                          <p:nvPr/>
                        </p:nvSpPr>
                        <p:spPr>
                          <a:xfrm>
                            <a:off x="3667254" y="2335490"/>
                            <a:ext cx="2957345" cy="20399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7" name="文本框 256"/>
                          <p:cNvSpPr txBox="1"/>
                          <p:nvPr/>
                        </p:nvSpPr>
                        <p:spPr>
                          <a:xfrm>
                            <a:off x="2196479" y="1489886"/>
                            <a:ext cx="1914628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in</a:t>
                            </a:r>
                            <a:endParaRPr lang="en-US" altLang="zh-CN" sz="9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8" name="箭头: 下 109"/>
                          <p:cNvSpPr/>
                          <p:nvPr/>
                        </p:nvSpPr>
                        <p:spPr>
                          <a:xfrm rot="10800000">
                            <a:off x="7452394" y="1690164"/>
                            <a:ext cx="231175" cy="500942"/>
                          </a:xfrm>
                          <a:prstGeom prst="down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59" name="图片 25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07829" y="699757"/>
                            <a:ext cx="1324800" cy="882649"/>
                          </a:xfrm>
                          <a:prstGeom prst="rect">
                            <a:avLst/>
                          </a:prstGeom>
                          <a:scene3d>
                            <a:camera prst="orthographicFront">
                              <a:rot lat="1350000" lon="18954000" rev="20376000"/>
                            </a:camera>
                            <a:lightRig rig="threePt" dir="t"/>
                          </a:scene3d>
                        </p:spPr>
                      </p:pic>
                      <p:sp>
                        <p:nvSpPr>
                          <p:cNvPr id="260" name="文本框 259"/>
                          <p:cNvSpPr txBox="1"/>
                          <p:nvPr/>
                        </p:nvSpPr>
                        <p:spPr>
                          <a:xfrm>
                            <a:off x="6894845" y="1404753"/>
                            <a:ext cx="2032633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out</a:t>
                            </a:r>
                            <a:endParaRPr lang="en-US" altLang="zh-CN" sz="9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cxnSp>
                      <p:nvCxnSpPr>
                        <p:cNvPr id="262" name="直接连接符 261"/>
                        <p:cNvCxnSpPr/>
                        <p:nvPr/>
                      </p:nvCxnSpPr>
                      <p:spPr>
                        <a:xfrm>
                          <a:off x="1828709" y="2624841"/>
                          <a:ext cx="619506" cy="3260"/>
                        </a:xfrm>
                        <a:prstGeom prst="line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 w="38100"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63" name="文本框 262"/>
                        <p:cNvSpPr txBox="1"/>
                        <p:nvPr/>
                      </p:nvSpPr>
                      <p:spPr>
                        <a:xfrm>
                          <a:off x="1260790" y="3744722"/>
                          <a:ext cx="571084" cy="52954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</a:rPr>
                            <a:t>L </a:t>
                          </a:r>
                          <a:endParaRPr lang="en-US" altLang="zh-CN" sz="14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pic>
                    <p:nvPicPr>
                      <p:cNvPr id="264" name="图片 263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8" y="1960"/>
                        <a:ext cx="285" cy="1714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65" name="直接连接符 264"/>
                      <p:cNvCxnSpPr/>
                      <p:nvPr/>
                    </p:nvCxnSpPr>
                    <p:spPr>
                      <a:xfrm>
                        <a:off x="1343" y="3675"/>
                        <a:ext cx="2198" cy="2"/>
                      </a:xfrm>
                      <a:prstGeom prst="line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 w="38100">
                        <a:solidFill>
                          <a:schemeClr val="bg2">
                            <a:lumMod val="9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69" name="箭头: 下 109"/>
                    <p:cNvSpPr/>
                    <p:nvPr/>
                  </p:nvSpPr>
                  <p:spPr>
                    <a:xfrm rot="10800000">
                      <a:off x="11209" y="1770"/>
                      <a:ext cx="181" cy="420"/>
                    </a:xfrm>
                    <a:prstGeom prst="downArrow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76" name="文本框 275"/>
                  <p:cNvSpPr txBox="1"/>
                  <p:nvPr/>
                </p:nvSpPr>
                <p:spPr>
                  <a:xfrm>
                    <a:off x="10166" y="2759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7" name="文本框 276"/>
                  <p:cNvSpPr txBox="1"/>
                  <p:nvPr/>
                </p:nvSpPr>
                <p:spPr>
                  <a:xfrm>
                    <a:off x="13409" y="2596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20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447" name="图片 44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07" y="1551"/>
                  <a:ext cx="1024" cy="599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</p:grpSp>
          <p:sp>
            <p:nvSpPr>
              <p:cNvPr id="550" name="圆角矩形标注 549"/>
              <p:cNvSpPr/>
              <p:nvPr/>
            </p:nvSpPr>
            <p:spPr>
              <a:xfrm>
                <a:off x="10228" y="954"/>
                <a:ext cx="8816" cy="8605"/>
              </a:xfrm>
              <a:prstGeom prst="wedgeRoundRectCallout">
                <a:avLst>
                  <a:gd name="adj1" fmla="val -43625"/>
                  <a:gd name="adj2" fmla="val 52120"/>
                  <a:gd name="adj3" fmla="val 16667"/>
                </a:avLst>
              </a:prstGeom>
              <a:noFill/>
              <a:ln>
                <a:solidFill>
                  <a:srgbClr val="9393C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10267" y="6843"/>
                <a:ext cx="8807" cy="2051"/>
                <a:chOff x="8675" y="6195"/>
                <a:chExt cx="10102" cy="2415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8675" y="6195"/>
                  <a:ext cx="10102" cy="2415"/>
                  <a:chOff x="311" y="3397"/>
                  <a:chExt cx="18793" cy="4494"/>
                </a:xfrm>
              </p:grpSpPr>
              <p:sp>
                <p:nvSpPr>
                  <p:cNvPr id="554" name="箭头: 直角上 97"/>
                  <p:cNvSpPr/>
                  <p:nvPr/>
                </p:nvSpPr>
                <p:spPr>
                  <a:xfrm>
                    <a:off x="11440" y="5145"/>
                    <a:ext cx="573" cy="97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5" name="椭圆 554"/>
                  <p:cNvSpPr/>
                  <p:nvPr/>
                </p:nvSpPr>
                <p:spPr>
                  <a:xfrm>
                    <a:off x="9528" y="5785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>
                        <a:latin typeface="Arial" panose="020B0604020202020204" pitchFamily="34" charset="0"/>
                        <a:sym typeface="+mn-ea"/>
                      </a:rPr>
                      <a:t>÷</a:t>
                    </a:r>
                    <a:endParaRPr lang="zh-CN" altLang="en-US"/>
                  </a:p>
                </p:txBody>
              </p:sp>
              <p:sp>
                <p:nvSpPr>
                  <p:cNvPr id="556" name="箭头: 右 100"/>
                  <p:cNvSpPr/>
                  <p:nvPr/>
                </p:nvSpPr>
                <p:spPr>
                  <a:xfrm>
                    <a:off x="5635" y="4783"/>
                    <a:ext cx="694" cy="15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7" name="立方体 556"/>
                  <p:cNvSpPr/>
                  <p:nvPr/>
                </p:nvSpPr>
                <p:spPr>
                  <a:xfrm>
                    <a:off x="311" y="4465"/>
                    <a:ext cx="3212" cy="662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900" b="1" dirty="0">
                        <a:solidFill>
                          <a:schemeClr val="bg1"/>
                        </a:solidFill>
                      </a:rPr>
                      <a:t>X : C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H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W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558" name="组合 557"/>
                  <p:cNvGrpSpPr/>
                  <p:nvPr/>
                </p:nvGrpSpPr>
                <p:grpSpPr>
                  <a:xfrm>
                    <a:off x="16475" y="4506"/>
                    <a:ext cx="2629" cy="860"/>
                    <a:chOff x="3803" y="6246"/>
                    <a:chExt cx="2629" cy="860"/>
                  </a:xfrm>
                </p:grpSpPr>
                <p:sp>
                  <p:nvSpPr>
                    <p:cNvPr id="559" name="立方体 558"/>
                    <p:cNvSpPr/>
                    <p:nvPr/>
                  </p:nvSpPr>
                  <p:spPr>
                    <a:xfrm>
                      <a:off x="3871" y="6246"/>
                      <a:ext cx="2494" cy="695"/>
                    </a:xfrm>
                    <a:prstGeom prst="cube">
                      <a:avLst>
                        <a:gd name="adj" fmla="val 63407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zh-CN" b="1" baseline="-100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60" name="文本框 559"/>
                    <p:cNvSpPr txBox="1"/>
                    <p:nvPr/>
                  </p:nvSpPr>
                  <p:spPr>
                    <a:xfrm>
                      <a:off x="3803" y="6501"/>
                      <a:ext cx="2629" cy="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Xc: C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H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W</a:t>
                      </a:r>
                      <a:endPara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endParaRPr>
                    </a:p>
                  </p:txBody>
                </p:sp>
              </p:grpSp>
              <p:sp>
                <p:nvSpPr>
                  <p:cNvPr id="561" name="圆角矩形 560"/>
                  <p:cNvSpPr/>
                  <p:nvPr/>
                </p:nvSpPr>
                <p:spPr>
                  <a:xfrm>
                    <a:off x="4064" y="4609"/>
                    <a:ext cx="1861" cy="512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|x</a:t>
                    </a:r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||</a:t>
                    </a:r>
                    <a:r>
                      <a:rPr lang="en-US" altLang="zh-CN" sz="900" b="1" baseline="-25000" dirty="0">
                        <a:solidFill>
                          <a:schemeClr val="bg1"/>
                        </a:solidFill>
                        <a:sym typeface="+mn-ea"/>
                      </a:rPr>
                      <a:t>2</a:t>
                    </a:r>
                    <a:endParaRPr lang="en-US" altLang="zh-CN" sz="900" b="1" baseline="-25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62" name="箭头: 右 100"/>
                  <p:cNvSpPr/>
                  <p:nvPr/>
                </p:nvSpPr>
                <p:spPr>
                  <a:xfrm>
                    <a:off x="7975" y="4783"/>
                    <a:ext cx="5337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3" name="矩形 562"/>
                  <p:cNvSpPr/>
                  <p:nvPr/>
                </p:nvSpPr>
                <p:spPr>
                  <a:xfrm flipH="1">
                    <a:off x="5639" y="4241"/>
                    <a:ext cx="1016" cy="1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4" name="文本框 563"/>
                  <p:cNvSpPr txBox="1"/>
                  <p:nvPr/>
                </p:nvSpPr>
                <p:spPr>
                  <a:xfrm>
                    <a:off x="4607" y="5329"/>
                    <a:ext cx="2959" cy="117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全局上下文嵌入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/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</a:rPr>
                      <a:t>Global Context Embedding</a:t>
                    </a:r>
                    <a:endParaRPr lang="en-US" altLang="zh-CN" sz="9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5" name="箭头: 直角上 97"/>
                  <p:cNvSpPr/>
                  <p:nvPr/>
                </p:nvSpPr>
                <p:spPr>
                  <a:xfrm rot="5400000">
                    <a:off x="8537" y="5067"/>
                    <a:ext cx="1211" cy="86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6" name="箭头: 右 100"/>
                  <p:cNvSpPr/>
                  <p:nvPr/>
                </p:nvSpPr>
                <p:spPr>
                  <a:xfrm>
                    <a:off x="3397" y="4759"/>
                    <a:ext cx="894" cy="24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7" name="矩形 566"/>
                  <p:cNvSpPr/>
                  <p:nvPr/>
                </p:nvSpPr>
                <p:spPr>
                  <a:xfrm flipH="1">
                    <a:off x="3113" y="4030"/>
                    <a:ext cx="1406" cy="9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4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8" name="矩形 567"/>
                  <p:cNvSpPr/>
                  <p:nvPr/>
                </p:nvSpPr>
                <p:spPr>
                  <a:xfrm flipH="1">
                    <a:off x="12197" y="4321"/>
                    <a:ext cx="1115" cy="7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0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sym typeface="+mn-ea"/>
                    </a:endParaRPr>
                  </a:p>
                </p:txBody>
              </p:sp>
              <p:sp>
                <p:nvSpPr>
                  <p:cNvPr id="569" name="圆角矩形 568"/>
                  <p:cNvSpPr/>
                  <p:nvPr/>
                </p:nvSpPr>
                <p:spPr>
                  <a:xfrm>
                    <a:off x="6329" y="4609"/>
                    <a:ext cx="1815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Sc</a:t>
                    </a:r>
                    <a:endParaRPr lang="zh-CN" altLang="en-US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0" name="文本框 569"/>
                  <p:cNvSpPr txBox="1"/>
                  <p:nvPr/>
                </p:nvSpPr>
                <p:spPr>
                  <a:xfrm>
                    <a:off x="8089" y="6968"/>
                    <a:ext cx="5303" cy="9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通道规范化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Channel Normalization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1" name="矩形 570"/>
                  <p:cNvSpPr/>
                  <p:nvPr/>
                </p:nvSpPr>
                <p:spPr>
                  <a:xfrm flipH="1">
                    <a:off x="8076" y="5478"/>
                    <a:ext cx="2134" cy="9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72" name="圆角矩形 571"/>
                  <p:cNvSpPr/>
                  <p:nvPr/>
                </p:nvSpPr>
                <p:spPr>
                  <a:xfrm>
                    <a:off x="11357" y="5785"/>
                    <a:ext cx="1216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endParaRPr lang="en-US" altLang="zh-CN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3" name="左大括号 572"/>
                  <p:cNvSpPr/>
                  <p:nvPr/>
                </p:nvSpPr>
                <p:spPr>
                  <a:xfrm>
                    <a:off x="10046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文本框 573"/>
                  <p:cNvSpPr txBox="1"/>
                  <p:nvPr/>
                </p:nvSpPr>
                <p:spPr>
                  <a:xfrm>
                    <a:off x="10129" y="5051"/>
                    <a:ext cx="776" cy="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zh-CN" sz="9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5" name="文本框 574"/>
                  <p:cNvSpPr txBox="1"/>
                  <p:nvPr/>
                </p:nvSpPr>
                <p:spPr>
                  <a:xfrm>
                    <a:off x="10145" y="6341"/>
                    <a:ext cx="997" cy="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r>
                      <a:rPr lang="en-US" altLang="zh-CN" sz="8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6" name="文本框 575"/>
                  <p:cNvSpPr txBox="1"/>
                  <p:nvPr/>
                </p:nvSpPr>
                <p:spPr>
                  <a:xfrm>
                    <a:off x="10209" y="5845"/>
                    <a:ext cx="1016" cy="512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12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7" name="左大括号 576"/>
                  <p:cNvSpPr/>
                  <p:nvPr/>
                </p:nvSpPr>
                <p:spPr>
                  <a:xfrm rot="10800000">
                    <a:off x="10904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椭圆 577"/>
                  <p:cNvSpPr/>
                  <p:nvPr/>
                </p:nvSpPr>
                <p:spPr>
                  <a:xfrm>
                    <a:off x="11732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  <a:endParaRPr lang="zh-CN" altLang="en-US" sz="1400"/>
                  </a:p>
                </p:txBody>
              </p:sp>
              <p:cxnSp>
                <p:nvCxnSpPr>
                  <p:cNvPr id="579" name="曲线连接符 578"/>
                  <p:cNvCxnSpPr/>
                  <p:nvPr/>
                </p:nvCxnSpPr>
                <p:spPr>
                  <a:xfrm rot="10800000" flipV="1">
                    <a:off x="13312" y="4512"/>
                    <a:ext cx="690" cy="615"/>
                  </a:xfrm>
                  <a:prstGeom prst="curvedConnector3">
                    <a:avLst>
                      <a:gd name="adj1" fmla="val 43333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箭头: 右 76"/>
                  <p:cNvSpPr/>
                  <p:nvPr/>
                </p:nvSpPr>
                <p:spPr>
                  <a:xfrm>
                    <a:off x="14780" y="4852"/>
                    <a:ext cx="722" cy="12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581" name="椭圆 580"/>
                  <p:cNvSpPr/>
                  <p:nvPr/>
                </p:nvSpPr>
                <p:spPr>
                  <a:xfrm>
                    <a:off x="14315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/>
                  </a:p>
                </p:txBody>
              </p:sp>
              <p:sp>
                <p:nvSpPr>
                  <p:cNvPr id="582" name="文本框 581"/>
                  <p:cNvSpPr txBox="1"/>
                  <p:nvPr/>
                </p:nvSpPr>
                <p:spPr>
                  <a:xfrm>
                    <a:off x="14073" y="4627"/>
                    <a:ext cx="952" cy="5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500" b="1">
                        <a:solidFill>
                          <a:schemeClr val="bg1"/>
                        </a:solidFill>
                      </a:rPr>
                      <a:t>+1</a:t>
                    </a:r>
                    <a:endParaRPr lang="en-US" altLang="zh-CN" sz="5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3" name="箭头: 右 100"/>
                  <p:cNvSpPr/>
                  <p:nvPr/>
                </p:nvSpPr>
                <p:spPr>
                  <a:xfrm rot="5400000">
                    <a:off x="15185" y="3990"/>
                    <a:ext cx="1091" cy="146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4" name="流程图: 过程 583"/>
                  <p:cNvSpPr/>
                  <p:nvPr/>
                </p:nvSpPr>
                <p:spPr>
                  <a:xfrm flipV="1">
                    <a:off x="1912" y="3397"/>
                    <a:ext cx="13865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流程图: 过程 584"/>
                  <p:cNvSpPr/>
                  <p:nvPr/>
                </p:nvSpPr>
                <p:spPr>
                  <a:xfrm rot="5400000" flipV="1">
                    <a:off x="1386" y="4043"/>
                    <a:ext cx="1172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椭圆 585"/>
                  <p:cNvSpPr/>
                  <p:nvPr/>
                </p:nvSpPr>
                <p:spPr>
                  <a:xfrm>
                    <a:off x="15501" y="4680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  <a:endParaRPr lang="zh-CN" altLang="en-US" sz="1400"/>
                  </a:p>
                </p:txBody>
              </p:sp>
              <p:sp>
                <p:nvSpPr>
                  <p:cNvPr id="587" name="箭头: 右 100"/>
                  <p:cNvSpPr/>
                  <p:nvPr/>
                </p:nvSpPr>
                <p:spPr>
                  <a:xfrm>
                    <a:off x="15966" y="4853"/>
                    <a:ext cx="592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8" name="文本框 587"/>
                  <p:cNvSpPr txBox="1"/>
                  <p:nvPr/>
                </p:nvSpPr>
                <p:spPr>
                  <a:xfrm>
                    <a:off x="13358" y="5178"/>
                    <a:ext cx="2860" cy="121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门适应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Gating Adaptation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9" name="矩形: 圆角 145"/>
                  <p:cNvSpPr/>
                  <p:nvPr/>
                </p:nvSpPr>
                <p:spPr>
                  <a:xfrm>
                    <a:off x="13043" y="4305"/>
                    <a:ext cx="3346" cy="2219"/>
                  </a:xfrm>
                  <a:prstGeom prst="roundRect">
                    <a:avLst/>
                  </a:prstGeom>
                  <a:noFill/>
                  <a:ln>
                    <a:solidFill>
                      <a:srgbClr val="EBF9F2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BF9F2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0" name="矩形: 圆角 135"/>
                  <p:cNvSpPr/>
                  <p:nvPr/>
                </p:nvSpPr>
                <p:spPr>
                  <a:xfrm>
                    <a:off x="3805" y="3899"/>
                    <a:ext cx="4647" cy="2708"/>
                  </a:xfrm>
                  <a:prstGeom prst="roundRect">
                    <a:avLst/>
                  </a:prstGeom>
                  <a:noFill/>
                  <a:ln>
                    <a:solidFill>
                      <a:srgbClr val="EEFDD8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EFDD8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1" name="矩形: 圆角 135"/>
                  <p:cNvSpPr/>
                  <p:nvPr/>
                </p:nvSpPr>
                <p:spPr>
                  <a:xfrm>
                    <a:off x="8586" y="5091"/>
                    <a:ext cx="4232" cy="2741"/>
                  </a:xfrm>
                  <a:prstGeom prst="roundRect">
                    <a:avLst/>
                  </a:prstGeom>
                  <a:noFill/>
                  <a:ln>
                    <a:solidFill>
                      <a:srgbClr val="FBE5D6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92" name="文本框 591"/>
                <p:cNvSpPr txBox="1"/>
                <p:nvPr/>
              </p:nvSpPr>
              <p:spPr>
                <a:xfrm>
                  <a:off x="13952" y="7112"/>
                  <a:ext cx="536" cy="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r>
                    <a:rPr lang="en-US" altLang="zh-CN" sz="800" b="1" baseline="-10000" dirty="0">
                      <a:solidFill>
                        <a:schemeClr val="bg1"/>
                      </a:solidFill>
                      <a:sym typeface="+mn-ea"/>
                    </a:rPr>
                    <a:t>1</a:t>
                  </a:r>
                  <a:endParaRPr lang="en-US" altLang="zh-CN" sz="800" b="1" baseline="-10000" dirty="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</p:grpSp>
          <p:sp>
            <p:nvSpPr>
              <p:cNvPr id="593" name="立方体 592"/>
              <p:cNvSpPr/>
              <p:nvPr/>
            </p:nvSpPr>
            <p:spPr>
              <a:xfrm>
                <a:off x="11194" y="5289"/>
                <a:ext cx="352" cy="180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文本框 593"/>
              <p:cNvSpPr txBox="1"/>
              <p:nvPr/>
            </p:nvSpPr>
            <p:spPr>
              <a:xfrm>
                <a:off x="10783" y="5684"/>
                <a:ext cx="1593" cy="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文本框 595"/>
              <p:cNvSpPr txBox="1"/>
              <p:nvPr/>
            </p:nvSpPr>
            <p:spPr>
              <a:xfrm>
                <a:off x="14619" y="5703"/>
                <a:ext cx="2504" cy="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立方体 596"/>
              <p:cNvSpPr/>
              <p:nvPr/>
            </p:nvSpPr>
            <p:spPr>
              <a:xfrm>
                <a:off x="17369" y="5289"/>
                <a:ext cx="352" cy="177"/>
              </a:xfrm>
              <a:prstGeom prst="cube">
                <a:avLst/>
              </a:prstGeom>
              <a:solidFill>
                <a:srgbClr val="8B58B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文本框 597"/>
              <p:cNvSpPr txBox="1"/>
              <p:nvPr/>
            </p:nvSpPr>
            <p:spPr>
              <a:xfrm>
                <a:off x="17021" y="5719"/>
                <a:ext cx="2105" cy="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Addition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9" name="立方体 598"/>
              <p:cNvSpPr/>
              <p:nvPr/>
            </p:nvSpPr>
            <p:spPr>
              <a:xfrm>
                <a:off x="13144" y="5289"/>
                <a:ext cx="352" cy="18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立方体 599"/>
              <p:cNvSpPr/>
              <p:nvPr/>
            </p:nvSpPr>
            <p:spPr>
              <a:xfrm>
                <a:off x="15435" y="5251"/>
                <a:ext cx="352" cy="180"/>
              </a:xfrm>
              <a:prstGeom prst="cube">
                <a:avLst/>
              </a:prstGeom>
              <a:solidFill>
                <a:srgbClr val="E63A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3" name="矩形 11"/>
            <p:cNvSpPr>
              <a:spLocks noChangeArrowheads="1"/>
            </p:cNvSpPr>
            <p:nvPr/>
          </p:nvSpPr>
          <p:spPr bwMode="auto">
            <a:xfrm>
              <a:off x="11104" y="8913"/>
              <a:ext cx="2223" cy="597"/>
            </a:xfrm>
            <a:prstGeom prst="rect">
              <a:avLst/>
            </a:prstGeom>
            <a:solidFill>
              <a:srgbClr val="FEFEFE">
                <a:alpha val="60000"/>
              </a:srgbClr>
            </a:solidFill>
            <a:ln>
              <a:noFill/>
            </a:ln>
          </p:spPr>
          <p:txBody>
            <a:bodyPr anchor="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U</a:t>
              </a:r>
              <a:r>
                <a:rPr lang="en-US" altLang="zh-CN" b="1" baseline="30000" dirty="0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GE-Net</a:t>
              </a:r>
              <a:endPara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endParaRPr>
            </a:p>
          </p:txBody>
        </p:sp>
        <p:sp>
          <p:nvSpPr>
            <p:cNvPr id="606" name="文本框 605"/>
            <p:cNvSpPr txBox="1"/>
            <p:nvPr/>
          </p:nvSpPr>
          <p:spPr>
            <a:xfrm>
              <a:off x="13623" y="9212"/>
              <a:ext cx="302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GCT(</a:t>
              </a:r>
              <a:r>
                <a:rPr lang="zh-CN" altLang="en-US" sz="1200">
                  <a:solidFill>
                    <a:schemeClr val="bg1"/>
                  </a:solidFill>
                </a:rPr>
                <a:t>门控通道注意力）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32" name="文本框 595"/>
            <p:cNvSpPr txBox="1"/>
            <p:nvPr/>
          </p:nvSpPr>
          <p:spPr>
            <a:xfrm>
              <a:off x="12406" y="5523"/>
              <a:ext cx="2208" cy="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Downsample+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箭头: 右 82"/>
          <p:cNvSpPr/>
          <p:nvPr/>
        </p:nvSpPr>
        <p:spPr>
          <a:xfrm>
            <a:off x="655470" y="2699419"/>
            <a:ext cx="138119" cy="8549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854075" y="6621780"/>
            <a:ext cx="132473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1080"/>
              </a:lnSpc>
            </a:pPr>
            <a:r>
              <a:rPr lang="en-US" altLang="zh-CN" sz="1000" kern="1000" spc="-20" dirty="0">
                <a:solidFill>
                  <a:schemeClr val="bg1"/>
                </a:solidFill>
                <a:uFillTx/>
              </a:rPr>
              <a:t>U</a:t>
            </a:r>
            <a:r>
              <a:rPr lang="en-US" altLang="zh-CN" sz="1000" kern="1000" spc="-20" baseline="30000" dirty="0">
                <a:solidFill>
                  <a:schemeClr val="bg1"/>
                </a:solidFill>
                <a:uFillTx/>
              </a:rPr>
              <a:t>2-</a:t>
            </a:r>
            <a:r>
              <a:rPr lang="en-US" altLang="zh-CN" sz="1000" kern="1000" spc="-20" dirty="0">
                <a:solidFill>
                  <a:schemeClr val="bg1"/>
                </a:solidFill>
                <a:uFillTx/>
                <a:sym typeface="+mn-ea"/>
              </a:rPr>
              <a:t>net</a:t>
            </a:r>
            <a:r>
              <a:rPr lang="en-US" altLang="zh-CN" sz="900" kern="1000" spc="-20" dirty="0">
                <a:solidFill>
                  <a:schemeClr val="bg1"/>
                </a:solidFill>
                <a:uFillTx/>
                <a:sym typeface="+mn-ea"/>
              </a:rPr>
              <a:t>:</a:t>
            </a:r>
            <a:r>
              <a:rPr lang="zh-CN" altLang="en-US" sz="900" kern="1000" spc="-20" dirty="0">
                <a:solidFill>
                  <a:schemeClr val="bg1"/>
                </a:solidFill>
                <a:uFillTx/>
                <a:sym typeface="+mn-ea"/>
              </a:rPr>
              <a:t>： Qin X ,  Zhang Z ,  Huang C , et al. U$^2$-Net: Going Deeper with Nested U-Structure for Salient Object Detection[J]. arXiv, 2020.</a:t>
            </a:r>
            <a:endParaRPr lang="zh-CN" altLang="en-US" sz="900" kern="1000" spc="-20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MH" val="20170712121058"/>
  <p:tag name="MH_LIBRARY" val="GRAPHIC"/>
  <p:tag name="MH_ORDER" val="Freeform 96"/>
</p:tagLst>
</file>

<file path=ppt/tags/tag11.xml><?xml version="1.0" encoding="utf-8"?>
<p:tagLst xmlns:p="http://schemas.openxmlformats.org/presentationml/2006/main">
  <p:tag name="MH" val="20170712121058"/>
  <p:tag name="MH_LIBRARY" val="GRAPHIC"/>
  <p:tag name="MH_ORDER" val="Oval 64"/>
</p:tagLst>
</file>

<file path=ppt/tags/tag12.xml><?xml version="1.0" encoding="utf-8"?>
<p:tagLst xmlns:p="http://schemas.openxmlformats.org/presentationml/2006/main">
  <p:tag name="MH" val="20170712121058"/>
  <p:tag name="MH_LIBRARY" val="GRAPHIC"/>
  <p:tag name="MH_ORDER" val="Freeform 92"/>
</p:tagLst>
</file>

<file path=ppt/tags/tag13.xml><?xml version="1.0" encoding="utf-8"?>
<p:tagLst xmlns:p="http://schemas.openxmlformats.org/presentationml/2006/main">
  <p:tag name="MH" val="20170712121058"/>
  <p:tag name="MH_LIBRARY" val="GRAPHIC"/>
  <p:tag name="MH_ORDER" val="Oval 46"/>
</p:tagLst>
</file>

<file path=ppt/tags/tag14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5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6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7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8.xml><?xml version="1.0" encoding="utf-8"?>
<p:tagLst xmlns:p="http://schemas.openxmlformats.org/presentationml/2006/main">
  <p:tag name="KSO_WM_UNIT_TABLE_BEAUTIFY" val="smartTable{e9fe045d-2ed0-4aa2-b08f-6fbfae0530d9}"/>
  <p:tag name="TABLE_ENDDRAG_ORIGIN_RECT" val="842*307"/>
  <p:tag name="TABLE_ENDDRAG_RECT" val="52*142*842*307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MH" val="20170712121058"/>
  <p:tag name="MH_LIBRARY" val="GRAPHIC"/>
  <p:tag name="MH_ORDER" val="椭圆 30"/>
</p:tagLst>
</file>

<file path=ppt/tags/tag5.xml><?xml version="1.0" encoding="utf-8"?>
<p:tagLst xmlns:p="http://schemas.openxmlformats.org/presentationml/2006/main">
  <p:tag name="MH" val="20170712121058"/>
  <p:tag name="MH_LIBRARY" val="GRAPHIC"/>
  <p:tag name="MH_ORDER" val="椭圆 30"/>
</p:tagLst>
</file>

<file path=ppt/tags/tag6.xml><?xml version="1.0" encoding="utf-8"?>
<p:tagLst xmlns:p="http://schemas.openxmlformats.org/presentationml/2006/main">
  <p:tag name="MH" val="20170712121058"/>
  <p:tag name="MH_LIBRARY" val="GRAPHIC"/>
  <p:tag name="MH_ORDER" val="Freeform 94"/>
</p:tagLst>
</file>

<file path=ppt/tags/tag7.xml><?xml version="1.0" encoding="utf-8"?>
<p:tagLst xmlns:p="http://schemas.openxmlformats.org/presentationml/2006/main">
  <p:tag name="MH" val="20170712121058"/>
  <p:tag name="MH_LIBRARY" val="GRAPHIC"/>
  <p:tag name="MH_ORDER" val="Oval 5"/>
</p:tagLst>
</file>

<file path=ppt/tags/tag8.xml><?xml version="1.0" encoding="utf-8"?>
<p:tagLst xmlns:p="http://schemas.openxmlformats.org/presentationml/2006/main">
  <p:tag name="MH" val="20170712121058"/>
  <p:tag name="MH_LIBRARY" val="GRAPHIC"/>
  <p:tag name="MH_ORDER" val="Freeform 95"/>
</p:tagLst>
</file>

<file path=ppt/tags/tag9.xml><?xml version="1.0" encoding="utf-8"?>
<p:tagLst xmlns:p="http://schemas.openxmlformats.org/presentationml/2006/main">
  <p:tag name="MH" val="20170712121058"/>
  <p:tag name="MH_LIBRARY" val="GRAPHIC"/>
  <p:tag name="MH_ORDER" val="Oval 55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2770</Words>
  <Application>WPS 演示</Application>
  <PresentationFormat>宽屏</PresentationFormat>
  <Paragraphs>477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宋体</vt:lpstr>
      <vt:lpstr>Wingdings</vt:lpstr>
      <vt:lpstr>Arial</vt:lpstr>
      <vt:lpstr>微软雅黑</vt:lpstr>
      <vt:lpstr>Times New Roman</vt:lpstr>
      <vt:lpstr>Arial Unicode MS</vt:lpstr>
      <vt:lpstr>等线</vt:lpstr>
      <vt:lpstr>Calibri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Black Friday</cp:lastModifiedBy>
  <cp:revision>172</cp:revision>
  <dcterms:created xsi:type="dcterms:W3CDTF">2021-05-18T12:20:00Z</dcterms:created>
  <dcterms:modified xsi:type="dcterms:W3CDTF">2021-05-27T02:55:12Z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A61263D7E7254EEB918F9699C84C6B16</vt:lpwstr>
  </property>
  <property fmtid="{D5CDD505-2E9C-101B-9397-08002B2CF9AE}" pid="3" name="KSOProductBuildVer">
    <vt:lpwstr>2052-11.1.0.10495</vt:lpwstr>
  </property>
</Properties>
</file>